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53" r:id="rId5"/>
    <p:sldMasterId id="2147483766" r:id="rId6"/>
    <p:sldMasterId id="2147483782" r:id="rId7"/>
  </p:sldMasterIdLst>
  <p:notesMasterIdLst>
    <p:notesMasterId r:id="rId91"/>
  </p:notesMasterIdLst>
  <p:sldIdLst>
    <p:sldId id="256" r:id="rId8"/>
    <p:sldId id="469" r:id="rId9"/>
    <p:sldId id="488" r:id="rId10"/>
    <p:sldId id="431" r:id="rId11"/>
    <p:sldId id="432" r:id="rId12"/>
    <p:sldId id="433" r:id="rId13"/>
    <p:sldId id="435" r:id="rId14"/>
    <p:sldId id="436" r:id="rId15"/>
    <p:sldId id="437" r:id="rId16"/>
    <p:sldId id="438" r:id="rId17"/>
    <p:sldId id="439" r:id="rId18"/>
    <p:sldId id="440" r:id="rId19"/>
    <p:sldId id="443" r:id="rId20"/>
    <p:sldId id="444" r:id="rId21"/>
    <p:sldId id="445" r:id="rId22"/>
    <p:sldId id="447" r:id="rId23"/>
    <p:sldId id="449" r:id="rId24"/>
    <p:sldId id="451" r:id="rId25"/>
    <p:sldId id="452" r:id="rId26"/>
    <p:sldId id="455" r:id="rId27"/>
    <p:sldId id="456" r:id="rId28"/>
    <p:sldId id="458" r:id="rId29"/>
    <p:sldId id="460" r:id="rId30"/>
    <p:sldId id="462" r:id="rId31"/>
    <p:sldId id="489" r:id="rId32"/>
    <p:sldId id="471" r:id="rId33"/>
    <p:sldId id="470" r:id="rId34"/>
    <p:sldId id="472" r:id="rId35"/>
    <p:sldId id="473" r:id="rId36"/>
    <p:sldId id="468" r:id="rId37"/>
    <p:sldId id="422" r:id="rId38"/>
    <p:sldId id="307" r:id="rId39"/>
    <p:sldId id="308" r:id="rId40"/>
    <p:sldId id="309" r:id="rId41"/>
    <p:sldId id="311" r:id="rId42"/>
    <p:sldId id="312" r:id="rId43"/>
    <p:sldId id="474" r:id="rId44"/>
    <p:sldId id="490" r:id="rId45"/>
    <p:sldId id="475" r:id="rId46"/>
    <p:sldId id="395" r:id="rId47"/>
    <p:sldId id="396" r:id="rId48"/>
    <p:sldId id="577" r:id="rId49"/>
    <p:sldId id="401" r:id="rId50"/>
    <p:sldId id="399" r:id="rId51"/>
    <p:sldId id="480" r:id="rId52"/>
    <p:sldId id="476" r:id="rId53"/>
    <p:sldId id="339" r:id="rId54"/>
    <p:sldId id="340" r:id="rId55"/>
    <p:sldId id="341" r:id="rId56"/>
    <p:sldId id="342" r:id="rId57"/>
    <p:sldId id="477" r:id="rId58"/>
    <p:sldId id="478" r:id="rId59"/>
    <p:sldId id="479" r:id="rId60"/>
    <p:sldId id="424" r:id="rId61"/>
    <p:sldId id="429" r:id="rId62"/>
    <p:sldId id="300" r:id="rId63"/>
    <p:sldId id="301" r:id="rId64"/>
    <p:sldId id="388" r:id="rId65"/>
    <p:sldId id="389" r:id="rId66"/>
    <p:sldId id="390" r:id="rId67"/>
    <p:sldId id="391" r:id="rId68"/>
    <p:sldId id="392" r:id="rId69"/>
    <p:sldId id="393" r:id="rId70"/>
    <p:sldId id="394" r:id="rId71"/>
    <p:sldId id="578" r:id="rId72"/>
    <p:sldId id="579" r:id="rId73"/>
    <p:sldId id="580" r:id="rId74"/>
    <p:sldId id="581" r:id="rId75"/>
    <p:sldId id="397" r:id="rId76"/>
    <p:sldId id="403" r:id="rId77"/>
    <p:sldId id="511" r:id="rId78"/>
    <p:sldId id="582" r:id="rId79"/>
    <p:sldId id="491" r:id="rId80"/>
    <p:sldId id="272" r:id="rId81"/>
    <p:sldId id="417" r:id="rId82"/>
    <p:sldId id="362" r:id="rId83"/>
    <p:sldId id="492" r:id="rId84"/>
    <p:sldId id="410" r:id="rId85"/>
    <p:sldId id="382" r:id="rId86"/>
    <p:sldId id="408" r:id="rId87"/>
    <p:sldId id="427" r:id="rId88"/>
    <p:sldId id="271" r:id="rId89"/>
    <p:sldId id="359" r:id="rId90"/>
  </p:sldIdLst>
  <p:sldSz cx="9144000" cy="6858000" type="screen4x3"/>
  <p:notesSz cx="6858000" cy="9144000"/>
  <p:defaultTextStyle>
    <a:defPPr>
      <a:defRPr lang="es-MX"/>
    </a:defPPr>
    <a:lvl1pPr marL="0" algn="l" defTabSz="914239" rtl="0" eaLnBrk="1" latinLnBrk="0" hangingPunct="1">
      <a:defRPr sz="1800" kern="1200">
        <a:solidFill>
          <a:schemeClr val="tx1"/>
        </a:solidFill>
        <a:latin typeface="+mn-lt"/>
        <a:ea typeface="+mn-ea"/>
        <a:cs typeface="+mn-cs"/>
      </a:defRPr>
    </a:lvl1pPr>
    <a:lvl2pPr marL="457119" algn="l" defTabSz="914239" rtl="0" eaLnBrk="1" latinLnBrk="0" hangingPunct="1">
      <a:defRPr sz="1800" kern="1200">
        <a:solidFill>
          <a:schemeClr val="tx1"/>
        </a:solidFill>
        <a:latin typeface="+mn-lt"/>
        <a:ea typeface="+mn-ea"/>
        <a:cs typeface="+mn-cs"/>
      </a:defRPr>
    </a:lvl2pPr>
    <a:lvl3pPr marL="914239" algn="l" defTabSz="914239" rtl="0" eaLnBrk="1" latinLnBrk="0" hangingPunct="1">
      <a:defRPr sz="1800" kern="1200">
        <a:solidFill>
          <a:schemeClr val="tx1"/>
        </a:solidFill>
        <a:latin typeface="+mn-lt"/>
        <a:ea typeface="+mn-ea"/>
        <a:cs typeface="+mn-cs"/>
      </a:defRPr>
    </a:lvl3pPr>
    <a:lvl4pPr marL="1371358" algn="l" defTabSz="914239" rtl="0" eaLnBrk="1" latinLnBrk="0" hangingPunct="1">
      <a:defRPr sz="1800" kern="1200">
        <a:solidFill>
          <a:schemeClr val="tx1"/>
        </a:solidFill>
        <a:latin typeface="+mn-lt"/>
        <a:ea typeface="+mn-ea"/>
        <a:cs typeface="+mn-cs"/>
      </a:defRPr>
    </a:lvl4pPr>
    <a:lvl5pPr marL="1828477" algn="l" defTabSz="914239" rtl="0" eaLnBrk="1" latinLnBrk="0" hangingPunct="1">
      <a:defRPr sz="1800" kern="1200">
        <a:solidFill>
          <a:schemeClr val="tx1"/>
        </a:solidFill>
        <a:latin typeface="+mn-lt"/>
        <a:ea typeface="+mn-ea"/>
        <a:cs typeface="+mn-cs"/>
      </a:defRPr>
    </a:lvl5pPr>
    <a:lvl6pPr marL="2285596" algn="l" defTabSz="914239" rtl="0" eaLnBrk="1" latinLnBrk="0" hangingPunct="1">
      <a:defRPr sz="1800" kern="1200">
        <a:solidFill>
          <a:schemeClr val="tx1"/>
        </a:solidFill>
        <a:latin typeface="+mn-lt"/>
        <a:ea typeface="+mn-ea"/>
        <a:cs typeface="+mn-cs"/>
      </a:defRPr>
    </a:lvl6pPr>
    <a:lvl7pPr marL="2742716" algn="l" defTabSz="914239" rtl="0" eaLnBrk="1" latinLnBrk="0" hangingPunct="1">
      <a:defRPr sz="1800" kern="1200">
        <a:solidFill>
          <a:schemeClr val="tx1"/>
        </a:solidFill>
        <a:latin typeface="+mn-lt"/>
        <a:ea typeface="+mn-ea"/>
        <a:cs typeface="+mn-cs"/>
      </a:defRPr>
    </a:lvl7pPr>
    <a:lvl8pPr marL="3199835" algn="l" defTabSz="914239" rtl="0" eaLnBrk="1" latinLnBrk="0" hangingPunct="1">
      <a:defRPr sz="1800" kern="1200">
        <a:solidFill>
          <a:schemeClr val="tx1"/>
        </a:solidFill>
        <a:latin typeface="+mn-lt"/>
        <a:ea typeface="+mn-ea"/>
        <a:cs typeface="+mn-cs"/>
      </a:defRPr>
    </a:lvl8pPr>
    <a:lvl9pPr marL="3656954" algn="l" defTabSz="9142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E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6FA95-A0B4-4129-B2E4-F087CF1A239E}" v="4" dt="2023-06-07T01:32:24.07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38" autoAdjust="0"/>
  </p:normalViewPr>
  <p:slideViewPr>
    <p:cSldViewPr>
      <p:cViewPr varScale="1">
        <p:scale>
          <a:sx n="65" d="100"/>
          <a:sy n="65" d="100"/>
        </p:scale>
        <p:origin x="153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elagowski Juliana" userId="S::jszelagowski@uade.edu.ar::13d524ed-c06a-47e6-a303-413970cc470a" providerId="AD" clId="Web-{FF86FA95-A0B4-4129-B2E4-F087CF1A239E}"/>
    <pc:docChg chg="modSld">
      <pc:chgData name="Szelagowski Juliana" userId="S::jszelagowski@uade.edu.ar::13d524ed-c06a-47e6-a303-413970cc470a" providerId="AD" clId="Web-{FF86FA95-A0B4-4129-B2E4-F087CF1A239E}" dt="2023-06-07T01:32:24.070" v="2" actId="14100"/>
      <pc:docMkLst>
        <pc:docMk/>
      </pc:docMkLst>
      <pc:sldChg chg="modSp">
        <pc:chgData name="Szelagowski Juliana" userId="S::jszelagowski@uade.edu.ar::13d524ed-c06a-47e6-a303-413970cc470a" providerId="AD" clId="Web-{FF86FA95-A0B4-4129-B2E4-F087CF1A239E}" dt="2023-06-07T01:32:24.070" v="2" actId="14100"/>
        <pc:sldMkLst>
          <pc:docMk/>
          <pc:sldMk cId="1674726665" sldId="429"/>
        </pc:sldMkLst>
        <pc:spChg chg="mod">
          <ac:chgData name="Szelagowski Juliana" userId="S::jszelagowski@uade.edu.ar::13d524ed-c06a-47e6-a303-413970cc470a" providerId="AD" clId="Web-{FF86FA95-A0B4-4129-B2E4-F087CF1A239E}" dt="2023-06-07T01:32:24.070" v="2" actId="14100"/>
          <ac:spMkLst>
            <pc:docMk/>
            <pc:sldMk cId="1674726665" sldId="429"/>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5BB5C-273A-40FF-8D71-C3A13CF24691}"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AR"/>
        </a:p>
      </dgm:t>
    </dgm:pt>
    <dgm:pt modelId="{CF01D3EE-DE58-4121-AD01-BD343EA22599}">
      <dgm:prSet/>
      <dgm:spPr/>
      <dgm:t>
        <a:bodyPr/>
        <a:lstStyle/>
        <a:p>
          <a:pPr rtl="0"/>
          <a:r>
            <a:rPr lang="es-ES" dirty="0">
              <a:latin typeface="Calibri" pitchFamily="34" charset="0"/>
            </a:rPr>
            <a:t>El </a:t>
          </a:r>
          <a:r>
            <a:rPr lang="es-ES" b="1" i="1" dirty="0">
              <a:latin typeface="Calibri" pitchFamily="34" charset="0"/>
            </a:rPr>
            <a:t>IR Framework </a:t>
          </a:r>
          <a:r>
            <a:rPr lang="es-ES" dirty="0">
              <a:latin typeface="Calibri" pitchFamily="34" charset="0"/>
            </a:rPr>
            <a:t>es un marco internacional creado para orientar a las organizaciones sobre los aspectos prácticos en el proceso de </a:t>
          </a:r>
          <a:r>
            <a:rPr lang="es-ES" i="1" dirty="0" err="1">
              <a:latin typeface="Calibri" pitchFamily="34" charset="0"/>
            </a:rPr>
            <a:t>reporting</a:t>
          </a:r>
          <a:r>
            <a:rPr lang="es-ES" dirty="0">
              <a:latin typeface="Calibri" pitchFamily="34" charset="0"/>
            </a:rPr>
            <a:t>. </a:t>
          </a:r>
        </a:p>
      </dgm:t>
    </dgm:pt>
    <dgm:pt modelId="{5CBDF972-F8E4-4046-A4B5-97B6C8216382}" type="parTrans" cxnId="{7E8A391D-8BD5-4E74-A5BE-B936EEC39E03}">
      <dgm:prSet/>
      <dgm:spPr/>
      <dgm:t>
        <a:bodyPr/>
        <a:lstStyle/>
        <a:p>
          <a:endParaRPr lang="es-AR"/>
        </a:p>
      </dgm:t>
    </dgm:pt>
    <dgm:pt modelId="{7EC44827-C994-498A-8944-1CABFD3F307E}" type="sibTrans" cxnId="{7E8A391D-8BD5-4E74-A5BE-B936EEC39E03}">
      <dgm:prSet/>
      <dgm:spPr/>
      <dgm:t>
        <a:bodyPr/>
        <a:lstStyle/>
        <a:p>
          <a:endParaRPr lang="es-AR"/>
        </a:p>
      </dgm:t>
    </dgm:pt>
    <dgm:pt modelId="{41C070D2-0109-4FAE-8A8F-F924F2BD66E4}">
      <dgm:prSet/>
      <dgm:spPr/>
      <dgm:t>
        <a:bodyPr/>
        <a:lstStyle/>
        <a:p>
          <a:pPr rtl="0"/>
          <a:r>
            <a:rPr lang="es-ES" dirty="0">
              <a:latin typeface="Calibri" pitchFamily="34" charset="0"/>
            </a:rPr>
            <a:t>El propósito es establecer Principios y Contenidos que rijan el contenido global de un informe integrado, así como explicar los conceptos fundamentales que los sustentan.</a:t>
          </a:r>
        </a:p>
      </dgm:t>
    </dgm:pt>
    <dgm:pt modelId="{CB45305E-86C4-49C9-BEBA-EA8464384CC0}" type="parTrans" cxnId="{A9F10357-F832-4D32-9FFC-13CBB824A17A}">
      <dgm:prSet/>
      <dgm:spPr/>
      <dgm:t>
        <a:bodyPr/>
        <a:lstStyle/>
        <a:p>
          <a:endParaRPr lang="es-AR"/>
        </a:p>
      </dgm:t>
    </dgm:pt>
    <dgm:pt modelId="{641623B4-FCD4-43EB-98F0-49EBE726FF7C}" type="sibTrans" cxnId="{A9F10357-F832-4D32-9FFC-13CBB824A17A}">
      <dgm:prSet/>
      <dgm:spPr/>
      <dgm:t>
        <a:bodyPr/>
        <a:lstStyle/>
        <a:p>
          <a:endParaRPr lang="es-AR"/>
        </a:p>
      </dgm:t>
    </dgm:pt>
    <dgm:pt modelId="{A3AC530D-CE2D-46C9-BF25-98AA41B1692D}">
      <dgm:prSet/>
      <dgm:spPr/>
      <dgm:t>
        <a:bodyPr/>
        <a:lstStyle/>
        <a:p>
          <a:pPr rtl="0"/>
          <a:r>
            <a:rPr lang="es-ES" dirty="0">
              <a:latin typeface="Calibri" pitchFamily="34" charset="0"/>
            </a:rPr>
            <a:t>No establece indicadores clave de desempeño específicos, métodos de medición, o la divulgación de asuntos particulares, pero incluye un cierto número de requerimientos que deben ser aplicados para que el informe integrado pueda estar de conformidad con dicho </a:t>
          </a:r>
          <a:r>
            <a:rPr lang="es-ES" i="1" dirty="0">
              <a:latin typeface="Calibri" pitchFamily="34" charset="0"/>
            </a:rPr>
            <a:t>Framework</a:t>
          </a:r>
          <a:r>
            <a:rPr lang="es-ES" dirty="0">
              <a:latin typeface="Calibri" pitchFamily="34" charset="0"/>
            </a:rPr>
            <a:t>.  </a:t>
          </a:r>
        </a:p>
      </dgm:t>
    </dgm:pt>
    <dgm:pt modelId="{1BC1532C-7617-4B79-AEA3-956696F38081}" type="parTrans" cxnId="{E9B15AE9-0E3F-4F99-A87A-A58100CA46E5}">
      <dgm:prSet/>
      <dgm:spPr/>
      <dgm:t>
        <a:bodyPr/>
        <a:lstStyle/>
        <a:p>
          <a:endParaRPr lang="es-AR"/>
        </a:p>
      </dgm:t>
    </dgm:pt>
    <dgm:pt modelId="{3C2BEBA4-CAE3-477F-9DAD-005B27C36E8F}" type="sibTrans" cxnId="{E9B15AE9-0E3F-4F99-A87A-A58100CA46E5}">
      <dgm:prSet/>
      <dgm:spPr/>
      <dgm:t>
        <a:bodyPr/>
        <a:lstStyle/>
        <a:p>
          <a:endParaRPr lang="es-AR"/>
        </a:p>
      </dgm:t>
    </dgm:pt>
    <dgm:pt modelId="{61FF9960-4696-4E1E-BA91-C767492779FF}" type="pres">
      <dgm:prSet presAssocID="{CC55BB5C-273A-40FF-8D71-C3A13CF24691}" presName="linear" presStyleCnt="0">
        <dgm:presLayoutVars>
          <dgm:animLvl val="lvl"/>
          <dgm:resizeHandles val="exact"/>
        </dgm:presLayoutVars>
      </dgm:prSet>
      <dgm:spPr/>
    </dgm:pt>
    <dgm:pt modelId="{A220BDC0-F889-4D35-8CAC-77C817A807B7}" type="pres">
      <dgm:prSet presAssocID="{CF01D3EE-DE58-4121-AD01-BD343EA22599}" presName="parentText" presStyleLbl="node1" presStyleIdx="0" presStyleCnt="3">
        <dgm:presLayoutVars>
          <dgm:chMax val="0"/>
          <dgm:bulletEnabled val="1"/>
        </dgm:presLayoutVars>
      </dgm:prSet>
      <dgm:spPr/>
    </dgm:pt>
    <dgm:pt modelId="{AA319F31-E67A-4D7F-8BF8-5B1F176816F0}" type="pres">
      <dgm:prSet presAssocID="{7EC44827-C994-498A-8944-1CABFD3F307E}" presName="spacer" presStyleCnt="0"/>
      <dgm:spPr/>
    </dgm:pt>
    <dgm:pt modelId="{33594DD6-4728-450F-A6B7-8FCECB94EEBE}" type="pres">
      <dgm:prSet presAssocID="{41C070D2-0109-4FAE-8A8F-F924F2BD66E4}" presName="parentText" presStyleLbl="node1" presStyleIdx="1" presStyleCnt="3">
        <dgm:presLayoutVars>
          <dgm:chMax val="0"/>
          <dgm:bulletEnabled val="1"/>
        </dgm:presLayoutVars>
      </dgm:prSet>
      <dgm:spPr/>
    </dgm:pt>
    <dgm:pt modelId="{F60BAAF0-E391-4F51-9051-2F3108B561CC}" type="pres">
      <dgm:prSet presAssocID="{641623B4-FCD4-43EB-98F0-49EBE726FF7C}" presName="spacer" presStyleCnt="0"/>
      <dgm:spPr/>
    </dgm:pt>
    <dgm:pt modelId="{95A2C108-E5AD-4491-B3DF-EE47124C69CE}" type="pres">
      <dgm:prSet presAssocID="{A3AC530D-CE2D-46C9-BF25-98AA41B1692D}" presName="parentText" presStyleLbl="node1" presStyleIdx="2" presStyleCnt="3">
        <dgm:presLayoutVars>
          <dgm:chMax val="0"/>
          <dgm:bulletEnabled val="1"/>
        </dgm:presLayoutVars>
      </dgm:prSet>
      <dgm:spPr/>
    </dgm:pt>
  </dgm:ptLst>
  <dgm:cxnLst>
    <dgm:cxn modelId="{BF27EE01-FDE1-4218-844E-8CF9631C454F}" type="presOf" srcId="{41C070D2-0109-4FAE-8A8F-F924F2BD66E4}" destId="{33594DD6-4728-450F-A6B7-8FCECB94EEBE}" srcOrd="0" destOrd="0" presId="urn:microsoft.com/office/officeart/2005/8/layout/vList2"/>
    <dgm:cxn modelId="{7E8A391D-8BD5-4E74-A5BE-B936EEC39E03}" srcId="{CC55BB5C-273A-40FF-8D71-C3A13CF24691}" destId="{CF01D3EE-DE58-4121-AD01-BD343EA22599}" srcOrd="0" destOrd="0" parTransId="{5CBDF972-F8E4-4046-A4B5-97B6C8216382}" sibTransId="{7EC44827-C994-498A-8944-1CABFD3F307E}"/>
    <dgm:cxn modelId="{A37A525B-0C54-4AB1-A24D-C18434F1AF8E}" type="presOf" srcId="{CF01D3EE-DE58-4121-AD01-BD343EA22599}" destId="{A220BDC0-F889-4D35-8CAC-77C817A807B7}" srcOrd="0" destOrd="0" presId="urn:microsoft.com/office/officeart/2005/8/layout/vList2"/>
    <dgm:cxn modelId="{AB8A5969-6C67-4096-82B4-D02B8431EA7F}" type="presOf" srcId="{CC55BB5C-273A-40FF-8D71-C3A13CF24691}" destId="{61FF9960-4696-4E1E-BA91-C767492779FF}" srcOrd="0" destOrd="0" presId="urn:microsoft.com/office/officeart/2005/8/layout/vList2"/>
    <dgm:cxn modelId="{A9F10357-F832-4D32-9FFC-13CBB824A17A}" srcId="{CC55BB5C-273A-40FF-8D71-C3A13CF24691}" destId="{41C070D2-0109-4FAE-8A8F-F924F2BD66E4}" srcOrd="1" destOrd="0" parTransId="{CB45305E-86C4-49C9-BEBA-EA8464384CC0}" sibTransId="{641623B4-FCD4-43EB-98F0-49EBE726FF7C}"/>
    <dgm:cxn modelId="{79B35ACD-D297-4B81-AC16-C8570ECA7F2F}" type="presOf" srcId="{A3AC530D-CE2D-46C9-BF25-98AA41B1692D}" destId="{95A2C108-E5AD-4491-B3DF-EE47124C69CE}" srcOrd="0" destOrd="0" presId="urn:microsoft.com/office/officeart/2005/8/layout/vList2"/>
    <dgm:cxn modelId="{E9B15AE9-0E3F-4F99-A87A-A58100CA46E5}" srcId="{CC55BB5C-273A-40FF-8D71-C3A13CF24691}" destId="{A3AC530D-CE2D-46C9-BF25-98AA41B1692D}" srcOrd="2" destOrd="0" parTransId="{1BC1532C-7617-4B79-AEA3-956696F38081}" sibTransId="{3C2BEBA4-CAE3-477F-9DAD-005B27C36E8F}"/>
    <dgm:cxn modelId="{F4DB52EA-EBC8-4A00-B6AE-DFD36F6151B6}" type="presParOf" srcId="{61FF9960-4696-4E1E-BA91-C767492779FF}" destId="{A220BDC0-F889-4D35-8CAC-77C817A807B7}" srcOrd="0" destOrd="0" presId="urn:microsoft.com/office/officeart/2005/8/layout/vList2"/>
    <dgm:cxn modelId="{D78C81ED-FC7B-4B95-A461-951698146D59}" type="presParOf" srcId="{61FF9960-4696-4E1E-BA91-C767492779FF}" destId="{AA319F31-E67A-4D7F-8BF8-5B1F176816F0}" srcOrd="1" destOrd="0" presId="urn:microsoft.com/office/officeart/2005/8/layout/vList2"/>
    <dgm:cxn modelId="{6A52338B-55B4-4996-845F-8BE9CD1CA6A8}" type="presParOf" srcId="{61FF9960-4696-4E1E-BA91-C767492779FF}" destId="{33594DD6-4728-450F-A6B7-8FCECB94EEBE}" srcOrd="2" destOrd="0" presId="urn:microsoft.com/office/officeart/2005/8/layout/vList2"/>
    <dgm:cxn modelId="{793CE398-85D5-48E7-AADD-E1781119E4F6}" type="presParOf" srcId="{61FF9960-4696-4E1E-BA91-C767492779FF}" destId="{F60BAAF0-E391-4F51-9051-2F3108B561CC}" srcOrd="3" destOrd="0" presId="urn:microsoft.com/office/officeart/2005/8/layout/vList2"/>
    <dgm:cxn modelId="{450BF546-6A41-4EAC-8B0F-93154D8C3265}" type="presParOf" srcId="{61FF9960-4696-4E1E-BA91-C767492779FF}" destId="{95A2C108-E5AD-4491-B3DF-EE47124C69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lstStyle/>
        <a:p>
          <a:pPr algn="ctr">
            <a:buFontTx/>
            <a:buNone/>
          </a:pPr>
          <a:r>
            <a:rPr lang="es-AR" sz="1800" b="1" dirty="0">
              <a:solidFill>
                <a:sysClr val="windowText" lastClr="000000">
                  <a:hueOff val="0"/>
                  <a:satOff val="0"/>
                  <a:lumOff val="0"/>
                  <a:alphaOff val="0"/>
                </a:sysClr>
              </a:solidFill>
              <a:latin typeface="Arial" panose="020B0604020202020204"/>
              <a:ea typeface="+mn-ea"/>
              <a:cs typeface="+mn-cs"/>
            </a:rPr>
            <a:t>¿Qué desafíos e incertidumbres puede encontrar la organización implementando su estrategia y, cuáles son las potenciales implicancias para su modelo de negocio y desempeño futuro?</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61CFF897-CBA7-448A-B871-FCDFA20D3DBB}">
      <dgm:prSet custT="1"/>
      <dgm:spPr/>
      <dgm:t>
        <a:bodyPr/>
        <a:lstStyle/>
        <a:p>
          <a:pPr algn="ctr">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703A6290-8620-4727-A7E5-63648316BB55}" type="parTrans" cxnId="{2EF5A3C5-83C7-448C-BE13-CEF873A758D2}">
      <dgm:prSet/>
      <dgm:spPr/>
      <dgm:t>
        <a:bodyPr/>
        <a:lstStyle/>
        <a:p>
          <a:endParaRPr lang="es-AR"/>
        </a:p>
      </dgm:t>
    </dgm:pt>
    <dgm:pt modelId="{40D5E5D7-F209-45AA-8E7A-6BD1481DB132}" type="sibTrans" cxnId="{2EF5A3C5-83C7-448C-BE13-CEF873A758D2}">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83593"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9789"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15759" custScaleY="50608" custLinFactNeighborX="69622" custLinFactNeighborY="-29041">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X="-4028" custLinFactNeighborX="-100000"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D3FC5790-7821-494E-B768-ED58B3B84CBE}" srcId="{62AF232C-3DBA-4592-A224-4EB31FD16EF8}" destId="{06B2140C-2AC3-4A6C-BDFD-1688E76EF076}" srcOrd="1" destOrd="0" parTransId="{A628C2E4-5F44-4275-AE66-2CA22F993323}" sibTransId="{3E191A24-E713-4202-846B-2F319C7994B0}"/>
    <dgm:cxn modelId="{02CD14A6-01CA-4122-9D42-05EB8E708B0F}" type="presOf" srcId="{61CFF897-CBA7-448A-B871-FCDFA20D3DBB}" destId="{3F58B21D-2B46-4614-A1A8-14AD42B933DB}" srcOrd="0" destOrd="1" presId="urn:microsoft.com/office/officeart/2005/8/layout/StepDownProcess"/>
    <dgm:cxn modelId="{F9BA3EC2-35B5-4D97-A270-4FA08D9AB066}" type="presOf" srcId="{A6457D2D-C1B0-4FEB-B6F9-3AADA5C3F142}" destId="{3F58B21D-2B46-4614-A1A8-14AD42B933DB}" srcOrd="0" destOrd="0" presId="urn:microsoft.com/office/officeart/2005/8/layout/StepDownProcess"/>
    <dgm:cxn modelId="{2EF5A3C5-83C7-448C-BE13-CEF873A758D2}" srcId="{060780AD-50B2-4F46-82A8-6555D7831470}" destId="{61CFF897-CBA7-448A-B871-FCDFA20D3DBB}" srcOrd="1" destOrd="0" parTransId="{703A6290-8620-4727-A7E5-63648316BB55}" sibTransId="{40D5E5D7-F209-45AA-8E7A-6BD1481DB132}"/>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nchor="t"/>
        <a:lstStyle/>
        <a:p>
          <a:pPr algn="ctr">
            <a:buFontTx/>
            <a:buNone/>
          </a:pPr>
          <a:r>
            <a:rPr lang="es-AR" sz="1800" b="1" dirty="0">
              <a:solidFill>
                <a:sysClr val="windowText" lastClr="000000">
                  <a:hueOff val="0"/>
                  <a:satOff val="0"/>
                  <a:lumOff val="0"/>
                  <a:alphaOff val="0"/>
                </a:sysClr>
              </a:solidFill>
              <a:latin typeface="Arial" panose="020B0604020202020204"/>
              <a:ea typeface="+mn-ea"/>
              <a:cs typeface="+mn-cs"/>
            </a:rPr>
            <a:t>¿Cómo determina la organización qué asuntos deberían ser incluidos en el RI y, cómo estos asuntos son cuantificados o evaluados?</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C74439F9-3AE2-4753-8070-B66301A030BE}">
      <dgm:prSet custT="1"/>
      <dgm:spPr/>
      <dgm:t>
        <a:bodyPr anchor="t"/>
        <a:lstStyle/>
        <a:p>
          <a:pPr algn="ctr">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10BD13AD-4173-41FC-9C30-8B6B487220A2}" type="parTrans" cxnId="{CC510D44-BFFF-4557-B847-B7D413409FAC}">
      <dgm:prSet/>
      <dgm:spPr/>
      <dgm:t>
        <a:bodyPr/>
        <a:lstStyle/>
        <a:p>
          <a:endParaRPr lang="es-AR"/>
        </a:p>
      </dgm:t>
    </dgm:pt>
    <dgm:pt modelId="{CFE04D29-7FBD-4936-A7B4-06382F479BFD}" type="sibTrans" cxnId="{CC510D44-BFFF-4557-B847-B7D413409FAC}">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9027"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8161"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06625" custScaleY="50608" custLinFactNeighborX="69622" custLinFactNeighborY="-31993">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NeighborX="-99317"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2DF04017-EDD4-457A-A4DD-123A0713EF3F}" type="presOf" srcId="{C74439F9-3AE2-4753-8070-B66301A030BE}" destId="{3F58B21D-2B46-4614-A1A8-14AD42B933DB}" srcOrd="0" destOrd="1" presId="urn:microsoft.com/office/officeart/2005/8/layout/StepDownProcess"/>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CC510D44-BFFF-4557-B847-B7D413409FAC}" srcId="{060780AD-50B2-4F46-82A8-6555D7831470}" destId="{C74439F9-3AE2-4753-8070-B66301A030BE}" srcOrd="1" destOrd="0" parTransId="{10BD13AD-4173-41FC-9C30-8B6B487220A2}" sibTransId="{CFE04D29-7FBD-4936-A7B4-06382F479BFD}"/>
    <dgm:cxn modelId="{76571C6A-3520-4E8F-8264-DD4D0E7A30E6}" srcId="{060780AD-50B2-4F46-82A8-6555D7831470}" destId="{A6457D2D-C1B0-4FEB-B6F9-3AADA5C3F142}" srcOrd="0" destOrd="0" parTransId="{A92FBD11-6390-42C4-8AB7-AC66CF132DEA}" sibTransId="{7F798785-000D-401A-AD50-EAF88F4DAB56}"/>
    <dgm:cxn modelId="{D3FC5790-7821-494E-B768-ED58B3B84CBE}" srcId="{62AF232C-3DBA-4592-A224-4EB31FD16EF8}" destId="{06B2140C-2AC3-4A6C-BDFD-1688E76EF076}" srcOrd="1" destOrd="0" parTransId="{A628C2E4-5F44-4275-AE66-2CA22F993323}" sibTransId="{3E191A24-E713-4202-846B-2F319C7994B0}"/>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A1B2025-A8D4-45B4-9F55-67CA1221F8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E9CD2B8B-2C18-4894-8F11-7341F846A83D}">
      <dgm:prSet phldrT="[Text]" custT="1"/>
      <dgm:spPr>
        <a:xfrm>
          <a:off x="0" y="2160"/>
          <a:ext cx="7920625" cy="419966"/>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800" dirty="0">
              <a:solidFill>
                <a:sysClr val="window" lastClr="FFFFFF"/>
              </a:solidFill>
              <a:latin typeface="Arial" panose="020B0604020202020204"/>
              <a:ea typeface="+mn-ea"/>
              <a:cs typeface="+mn-cs"/>
            </a:rPr>
            <a:t>Sobre la divulgación de los Asuntos Materiales</a:t>
          </a:r>
        </a:p>
      </dgm:t>
    </dgm:pt>
    <dgm:pt modelId="{FDBBA346-DBD4-42D8-9ADE-9B4A8BD36C8B}" type="parTrans" cxnId="{42039E01-E86D-48FF-A246-C77A11E58B9C}">
      <dgm:prSet/>
      <dgm:spPr/>
      <dgm:t>
        <a:bodyPr/>
        <a:lstStyle/>
        <a:p>
          <a:endParaRPr lang="es-AR"/>
        </a:p>
      </dgm:t>
    </dgm:pt>
    <dgm:pt modelId="{240063D9-674F-4ABA-8E8B-415A8C395067}" type="sibTrans" cxnId="{42039E01-E86D-48FF-A246-C77A11E58B9C}">
      <dgm:prSet/>
      <dgm:spPr/>
      <dgm:t>
        <a:bodyPr/>
        <a:lstStyle/>
        <a:p>
          <a:endParaRPr lang="es-AR"/>
        </a:p>
      </dgm:t>
    </dgm:pt>
    <dgm:pt modelId="{B3BD9FC9-1AEA-4A23-8723-AC5E68517551}">
      <dgm:prSet phldrT="[Text]" custT="1"/>
      <dgm:spPr>
        <a:xfrm>
          <a:off x="0" y="1866884"/>
          <a:ext cx="7920625" cy="419966"/>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800" dirty="0">
              <a:solidFill>
                <a:sysClr val="window" lastClr="FFFFFF"/>
              </a:solidFill>
              <a:latin typeface="Arial" panose="020B0604020202020204"/>
              <a:ea typeface="+mn-ea"/>
              <a:cs typeface="+mn-cs"/>
            </a:rPr>
            <a:t>Sobre la divulgación sobre los Capitales</a:t>
          </a:r>
        </a:p>
      </dgm:t>
    </dgm:pt>
    <dgm:pt modelId="{95D1B6F2-C065-4F25-9EF5-84E4331875AD}" type="parTrans" cxnId="{12852C32-52BE-4218-843A-87611D388265}">
      <dgm:prSet/>
      <dgm:spPr/>
      <dgm:t>
        <a:bodyPr/>
        <a:lstStyle/>
        <a:p>
          <a:endParaRPr lang="es-AR"/>
        </a:p>
      </dgm:t>
    </dgm:pt>
    <dgm:pt modelId="{636957C4-A534-41D3-9714-A87D9301BDDE}" type="sibTrans" cxnId="{12852C32-52BE-4218-843A-87611D388265}">
      <dgm:prSet/>
      <dgm:spPr/>
      <dgm:t>
        <a:bodyPr/>
        <a:lstStyle/>
        <a:p>
          <a:endParaRPr lang="es-AR"/>
        </a:p>
      </dgm:t>
    </dgm:pt>
    <dgm:pt modelId="{EB5076DD-1F36-45AB-AA9B-4AF71F81CE98}">
      <dgm:prSet custT="1"/>
      <dgm:spPr>
        <a:xfrm>
          <a:off x="0" y="422127"/>
          <a:ext cx="7920625" cy="144475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Brindar información sobre la </a:t>
          </a:r>
          <a:r>
            <a:rPr lang="es-AR" sz="1400" i="1" dirty="0">
              <a:solidFill>
                <a:sysClr val="windowText" lastClr="000000">
                  <a:hueOff val="0"/>
                  <a:satOff val="0"/>
                  <a:lumOff val="0"/>
                  <a:alphaOff val="0"/>
                </a:sysClr>
              </a:solidFill>
              <a:latin typeface="Arial" panose="020B0604020202020204"/>
              <a:ea typeface="+mn-ea"/>
              <a:cs typeface="+mn-cs"/>
            </a:rPr>
            <a:t>incertidumbre </a:t>
          </a:r>
          <a:r>
            <a:rPr lang="es-AR" sz="1400" dirty="0">
              <a:solidFill>
                <a:sysClr val="windowText" lastClr="000000">
                  <a:hueOff val="0"/>
                  <a:satOff val="0"/>
                  <a:lumOff val="0"/>
                  <a:alphaOff val="0"/>
                </a:sysClr>
              </a:solidFill>
              <a:latin typeface="Arial" panose="020B0604020202020204"/>
              <a:ea typeface="+mn-ea"/>
              <a:cs typeface="+mn-cs"/>
            </a:rPr>
            <a:t>en torno al asunto (si existiese).</a:t>
          </a:r>
        </a:p>
      </dgm:t>
    </dgm:pt>
    <dgm:pt modelId="{11CDB874-96E7-472A-8312-3338DE509C71}" type="parTrans" cxnId="{260D71C4-3972-46F6-85F2-F29D9AF82EBB}">
      <dgm:prSet/>
      <dgm:spPr/>
      <dgm:t>
        <a:bodyPr/>
        <a:lstStyle/>
        <a:p>
          <a:endParaRPr lang="es-AR"/>
        </a:p>
      </dgm:t>
    </dgm:pt>
    <dgm:pt modelId="{205D1B81-B9E7-4586-910D-577620414219}" type="sibTrans" cxnId="{260D71C4-3972-46F6-85F2-F29D9AF82EBB}">
      <dgm:prSet/>
      <dgm:spPr/>
      <dgm:t>
        <a:bodyPr/>
        <a:lstStyle/>
        <a:p>
          <a:endParaRPr lang="es-AR"/>
        </a:p>
      </dgm:t>
    </dgm:pt>
    <dgm:pt modelId="{9ABDDEAF-0034-455C-BE25-3F5FF3746668}">
      <dgm:prSet custT="1"/>
      <dgm:spPr>
        <a:xfrm>
          <a:off x="0" y="422127"/>
          <a:ext cx="7920625" cy="144475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Ampliar explicación si resultase una </a:t>
          </a:r>
          <a:r>
            <a:rPr lang="es-AR" sz="1400" i="1" dirty="0">
              <a:solidFill>
                <a:sysClr val="windowText" lastClr="000000">
                  <a:hueOff val="0"/>
                  <a:satOff val="0"/>
                  <a:lumOff val="0"/>
                  <a:alphaOff val="0"/>
                </a:sysClr>
              </a:solidFill>
              <a:latin typeface="Arial" panose="020B0604020202020204"/>
              <a:ea typeface="+mn-ea"/>
              <a:cs typeface="+mn-cs"/>
            </a:rPr>
            <a:t>pérdida significativa de ventaja competitiva</a:t>
          </a:r>
          <a:r>
            <a:rPr lang="es-AR" sz="1400" dirty="0">
              <a:solidFill>
                <a:sysClr val="windowText" lastClr="000000">
                  <a:hueOff val="0"/>
                  <a:satOff val="0"/>
                  <a:lumOff val="0"/>
                  <a:alphaOff val="0"/>
                </a:sysClr>
              </a:solidFill>
              <a:latin typeface="Arial" panose="020B0604020202020204"/>
              <a:ea typeface="+mn-ea"/>
              <a:cs typeface="+mn-cs"/>
            </a:rPr>
            <a:t>.</a:t>
          </a:r>
        </a:p>
      </dgm:t>
    </dgm:pt>
    <dgm:pt modelId="{BA6D5592-F59A-4837-90AC-9B864F0C6CEC}" type="parTrans" cxnId="{C47D1C78-76F5-4E88-8A74-B7E4991C2A55}">
      <dgm:prSet/>
      <dgm:spPr/>
      <dgm:t>
        <a:bodyPr/>
        <a:lstStyle/>
        <a:p>
          <a:endParaRPr lang="es-AR"/>
        </a:p>
      </dgm:t>
    </dgm:pt>
    <dgm:pt modelId="{C5C3A387-D9A8-4D87-B128-DED958484F39}" type="sibTrans" cxnId="{C47D1C78-76F5-4E88-8A74-B7E4991C2A55}">
      <dgm:prSet/>
      <dgm:spPr/>
      <dgm:t>
        <a:bodyPr/>
        <a:lstStyle/>
        <a:p>
          <a:endParaRPr lang="es-AR"/>
        </a:p>
      </dgm:t>
    </dgm:pt>
    <dgm:pt modelId="{00781533-F580-4AB3-9B02-03DCA0FD445C}">
      <dgm:prSet custT="1"/>
      <dgm:spPr>
        <a:xfrm>
          <a:off x="0" y="422127"/>
          <a:ext cx="7920625" cy="144475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Acompañar </a:t>
          </a:r>
          <a:r>
            <a:rPr lang="es-AR" sz="1400" i="1" dirty="0">
              <a:solidFill>
                <a:sysClr val="windowText" lastClr="000000">
                  <a:hueOff val="0"/>
                  <a:satOff val="0"/>
                  <a:lumOff val="0"/>
                  <a:alphaOff val="0"/>
                </a:sysClr>
              </a:solidFill>
              <a:latin typeface="Arial" panose="020B0604020202020204"/>
              <a:ea typeface="+mn-ea"/>
              <a:cs typeface="+mn-cs"/>
            </a:rPr>
            <a:t>datos cuantitativos </a:t>
          </a:r>
          <a:r>
            <a:rPr lang="es-AR" sz="1400" dirty="0">
              <a:solidFill>
                <a:sysClr val="windowText" lastClr="000000">
                  <a:hueOff val="0"/>
                  <a:satOff val="0"/>
                  <a:lumOff val="0"/>
                  <a:alphaOff val="0"/>
                </a:sysClr>
              </a:solidFill>
              <a:latin typeface="Arial" panose="020B0604020202020204"/>
              <a:ea typeface="+mn-ea"/>
              <a:cs typeface="+mn-cs"/>
            </a:rPr>
            <a:t>con </a:t>
          </a:r>
          <a:r>
            <a:rPr lang="es-AR" sz="1400" i="1" dirty="0">
              <a:solidFill>
                <a:sysClr val="windowText" lastClr="000000">
                  <a:hueOff val="0"/>
                  <a:satOff val="0"/>
                  <a:lumOff val="0"/>
                  <a:alphaOff val="0"/>
                </a:sysClr>
              </a:solidFill>
              <a:latin typeface="Arial" panose="020B0604020202020204"/>
              <a:ea typeface="+mn-ea"/>
              <a:cs typeface="+mn-cs"/>
            </a:rPr>
            <a:t>información cualitativa</a:t>
          </a:r>
          <a:r>
            <a:rPr lang="es-AR" sz="1400" dirty="0">
              <a:solidFill>
                <a:sysClr val="windowText" lastClr="000000">
                  <a:hueOff val="0"/>
                  <a:satOff val="0"/>
                  <a:lumOff val="0"/>
                  <a:alphaOff val="0"/>
                </a:sysClr>
              </a:solidFill>
              <a:latin typeface="Arial" panose="020B0604020202020204"/>
              <a:ea typeface="+mn-ea"/>
              <a:cs typeface="+mn-cs"/>
            </a:rPr>
            <a:t>.</a:t>
          </a:r>
        </a:p>
      </dgm:t>
    </dgm:pt>
    <dgm:pt modelId="{FC8FE4BC-DFBE-4E48-9F5F-B4052B1C7864}" type="parTrans" cxnId="{3070C8CC-5CB2-4F1F-A01D-1497BEFA6A94}">
      <dgm:prSet/>
      <dgm:spPr/>
      <dgm:t>
        <a:bodyPr/>
        <a:lstStyle/>
        <a:p>
          <a:endParaRPr lang="es-AR"/>
        </a:p>
      </dgm:t>
    </dgm:pt>
    <dgm:pt modelId="{FCB55033-1F83-48E5-A26F-7BFF247D3649}" type="sibTrans" cxnId="{3070C8CC-5CB2-4F1F-A01D-1497BEFA6A94}">
      <dgm:prSet/>
      <dgm:spPr/>
      <dgm:t>
        <a:bodyPr/>
        <a:lstStyle/>
        <a:p>
          <a:endParaRPr lang="es-AR"/>
        </a:p>
      </dgm:t>
    </dgm:pt>
    <dgm:pt modelId="{A8B2DE32-810E-4CAB-BF31-A9CA7B59545D}">
      <dgm:prSet phldrT="[Text]" custT="1"/>
      <dgm:spPr>
        <a:xfrm>
          <a:off x="0" y="422127"/>
          <a:ext cx="7920625" cy="144475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Brindar </a:t>
          </a:r>
          <a:r>
            <a:rPr lang="es-AR" sz="1400" i="1" dirty="0">
              <a:solidFill>
                <a:sysClr val="windowText" lastClr="000000">
                  <a:hueOff val="0"/>
                  <a:satOff val="0"/>
                  <a:lumOff val="0"/>
                  <a:alphaOff val="0"/>
                </a:sysClr>
              </a:solidFill>
              <a:latin typeface="Arial" panose="020B0604020202020204"/>
              <a:ea typeface="+mn-ea"/>
              <a:cs typeface="+mn-cs"/>
            </a:rPr>
            <a:t>información fundamental</a:t>
          </a:r>
          <a:r>
            <a:rPr lang="es-AR" sz="1400" dirty="0">
              <a:solidFill>
                <a:sysClr val="windowText" lastClr="000000">
                  <a:hueOff val="0"/>
                  <a:satOff val="0"/>
                  <a:lumOff val="0"/>
                  <a:alphaOff val="0"/>
                </a:sysClr>
              </a:solidFill>
              <a:latin typeface="Arial" panose="020B0604020202020204"/>
              <a:ea typeface="+mn-ea"/>
              <a:cs typeface="+mn-cs"/>
            </a:rPr>
            <a:t> sobre el asunto (informar también en caso de no poder proporcionarla).</a:t>
          </a:r>
        </a:p>
      </dgm:t>
    </dgm:pt>
    <dgm:pt modelId="{DAE5EFE4-4EBD-42BC-8E52-69E0B1278B94}" type="parTrans" cxnId="{982E7FD7-E319-450B-9026-87689B728185}">
      <dgm:prSet/>
      <dgm:spPr/>
      <dgm:t>
        <a:bodyPr/>
        <a:lstStyle/>
        <a:p>
          <a:endParaRPr lang="es-AR"/>
        </a:p>
      </dgm:t>
    </dgm:pt>
    <dgm:pt modelId="{DD16D300-F399-4D9E-A76A-4D69DDD39D71}" type="sibTrans" cxnId="{982E7FD7-E319-450B-9026-87689B728185}">
      <dgm:prSet/>
      <dgm:spPr/>
      <dgm:t>
        <a:bodyPr/>
        <a:lstStyle/>
        <a:p>
          <a:endParaRPr lang="es-AR"/>
        </a:p>
      </dgm:t>
    </dgm:pt>
    <dgm:pt modelId="{7CDE2BA2-9028-4A9F-ADA7-5B39958B56E6}">
      <dgm:prSet phldrT="[Text]" custT="1"/>
      <dgm:spPr>
        <a:xfrm>
          <a:off x="0" y="2286851"/>
          <a:ext cx="7920625" cy="177498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Enfatizar información de sus efectos sobre la capacidad para </a:t>
          </a:r>
          <a:r>
            <a:rPr lang="es-AR" sz="1400" i="1" dirty="0">
              <a:solidFill>
                <a:sysClr val="windowText" lastClr="000000">
                  <a:hueOff val="0"/>
                  <a:satOff val="0"/>
                  <a:lumOff val="0"/>
                  <a:alphaOff val="0"/>
                </a:sysClr>
              </a:solidFill>
              <a:latin typeface="Arial" panose="020B0604020202020204"/>
              <a:ea typeface="+mn-ea"/>
              <a:cs typeface="+mn-cs"/>
            </a:rPr>
            <a:t>crear valor </a:t>
          </a:r>
          <a:r>
            <a:rPr lang="es-AR" sz="1400" dirty="0">
              <a:solidFill>
                <a:sysClr val="windowText" lastClr="000000">
                  <a:hueOff val="0"/>
                  <a:satOff val="0"/>
                  <a:lumOff val="0"/>
                  <a:alphaOff val="0"/>
                </a:sysClr>
              </a:solidFill>
              <a:latin typeface="Arial" panose="020B0604020202020204"/>
              <a:ea typeface="+mn-ea"/>
              <a:cs typeface="+mn-cs"/>
            </a:rPr>
            <a:t>a lo largo del tiempo, en lugar de limitarse a que si son o no son </a:t>
          </a:r>
          <a:r>
            <a:rPr lang="es-AR" sz="1400" i="1" dirty="0">
              <a:solidFill>
                <a:sysClr val="windowText" lastClr="000000">
                  <a:hueOff val="0"/>
                  <a:satOff val="0"/>
                  <a:lumOff val="0"/>
                  <a:alphaOff val="0"/>
                </a:sysClr>
              </a:solidFill>
              <a:latin typeface="Arial" panose="020B0604020202020204"/>
              <a:ea typeface="+mn-ea"/>
              <a:cs typeface="+mn-cs"/>
            </a:rPr>
            <a:t>propiedad</a:t>
          </a:r>
          <a:r>
            <a:rPr lang="es-AR" sz="1400" dirty="0">
              <a:solidFill>
                <a:sysClr val="windowText" lastClr="000000">
                  <a:hueOff val="0"/>
                  <a:satOff val="0"/>
                  <a:lumOff val="0"/>
                  <a:alphaOff val="0"/>
                </a:sysClr>
              </a:solidFill>
              <a:latin typeface="Arial" panose="020B0604020202020204"/>
              <a:ea typeface="+mn-ea"/>
              <a:cs typeface="+mn-cs"/>
            </a:rPr>
            <a:t> de la organización.</a:t>
          </a:r>
        </a:p>
      </dgm:t>
    </dgm:pt>
    <dgm:pt modelId="{FF3AF62E-A2F4-40CE-96A8-56695CCC2375}" type="parTrans" cxnId="{4C801C2F-AF5E-4AC5-8213-7336A60CF1C3}">
      <dgm:prSet/>
      <dgm:spPr/>
      <dgm:t>
        <a:bodyPr/>
        <a:lstStyle/>
        <a:p>
          <a:endParaRPr lang="es-AR"/>
        </a:p>
      </dgm:t>
    </dgm:pt>
    <dgm:pt modelId="{E4ABF629-F419-4C88-BE79-1F0EC2424460}" type="sibTrans" cxnId="{4C801C2F-AF5E-4AC5-8213-7336A60CF1C3}">
      <dgm:prSet/>
      <dgm:spPr/>
      <dgm:t>
        <a:bodyPr/>
        <a:lstStyle/>
        <a:p>
          <a:endParaRPr lang="es-AR"/>
        </a:p>
      </dgm:t>
    </dgm:pt>
    <dgm:pt modelId="{585ECD50-9EBE-41FA-A417-3B302FECB597}">
      <dgm:prSet custT="1"/>
      <dgm:spPr>
        <a:xfrm>
          <a:off x="0" y="2286851"/>
          <a:ext cx="7920625" cy="177498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Incluir los factores que afectan a la calidad, disponibilidad y asequibilidad de los capitales.</a:t>
          </a:r>
        </a:p>
      </dgm:t>
    </dgm:pt>
    <dgm:pt modelId="{44A34551-D806-4C08-8E48-88389318F5FB}" type="sibTrans" cxnId="{501E133A-5BA6-4632-9EC9-327D1CF6BF2B}">
      <dgm:prSet/>
      <dgm:spPr/>
      <dgm:t>
        <a:bodyPr/>
        <a:lstStyle/>
        <a:p>
          <a:endParaRPr lang="es-AR"/>
        </a:p>
      </dgm:t>
    </dgm:pt>
    <dgm:pt modelId="{4E15FE8A-4165-43EC-AD94-FC7780AB20B3}" type="parTrans" cxnId="{501E133A-5BA6-4632-9EC9-327D1CF6BF2B}">
      <dgm:prSet/>
      <dgm:spPr/>
      <dgm:t>
        <a:bodyPr/>
        <a:lstStyle/>
        <a:p>
          <a:endParaRPr lang="es-AR"/>
        </a:p>
      </dgm:t>
    </dgm:pt>
    <dgm:pt modelId="{24D257F4-2125-4056-A650-427CB80AD9C1}">
      <dgm:prSet custT="1"/>
      <dgm:spPr>
        <a:xfrm>
          <a:off x="0" y="2286851"/>
          <a:ext cx="7920625" cy="177498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Informar las </a:t>
          </a:r>
          <a:r>
            <a:rPr lang="es-AR" sz="1400" i="1" dirty="0">
              <a:solidFill>
                <a:sysClr val="windowText" lastClr="000000">
                  <a:hueOff val="0"/>
                  <a:satOff val="0"/>
                  <a:lumOff val="0"/>
                  <a:alphaOff val="0"/>
                </a:sysClr>
              </a:solidFill>
              <a:latin typeface="Arial" panose="020B0604020202020204"/>
              <a:ea typeface="+mn-ea"/>
              <a:cs typeface="+mn-cs"/>
            </a:rPr>
            <a:t>interdependencias </a:t>
          </a:r>
          <a:r>
            <a:rPr lang="es-AR" sz="1400" dirty="0">
              <a:solidFill>
                <a:sysClr val="windowText" lastClr="000000">
                  <a:hueOff val="0"/>
                  <a:satOff val="0"/>
                  <a:lumOff val="0"/>
                  <a:alphaOff val="0"/>
                </a:sysClr>
              </a:solidFill>
              <a:latin typeface="Arial" panose="020B0604020202020204"/>
              <a:ea typeface="+mn-ea"/>
              <a:cs typeface="+mn-cs"/>
            </a:rPr>
            <a:t>de los capitales y las ventajas y desventajas que influyen en la creación de valor.</a:t>
          </a:r>
        </a:p>
      </dgm:t>
    </dgm:pt>
    <dgm:pt modelId="{B9852C84-A5F8-4BA4-BD07-33C56E2E6D71}" type="sibTrans" cxnId="{F0B5F3E3-9C87-4D7C-83E8-900B24AB3FDA}">
      <dgm:prSet/>
      <dgm:spPr/>
      <dgm:t>
        <a:bodyPr/>
        <a:lstStyle/>
        <a:p>
          <a:endParaRPr lang="es-AR"/>
        </a:p>
      </dgm:t>
    </dgm:pt>
    <dgm:pt modelId="{D8C050B3-3588-46C0-B07E-7578D143ED66}" type="parTrans" cxnId="{F0B5F3E3-9C87-4D7C-83E8-900B24AB3FDA}">
      <dgm:prSet/>
      <dgm:spPr/>
      <dgm:t>
        <a:bodyPr/>
        <a:lstStyle/>
        <a:p>
          <a:endParaRPr lang="es-AR"/>
        </a:p>
      </dgm:t>
    </dgm:pt>
    <dgm:pt modelId="{06380516-1519-41D3-AE7E-3A6812E96169}" type="pres">
      <dgm:prSet presAssocID="{EA1B2025-A8D4-45B4-9F55-67CA1221F8FA}" presName="linear" presStyleCnt="0">
        <dgm:presLayoutVars>
          <dgm:animLvl val="lvl"/>
          <dgm:resizeHandles val="exact"/>
        </dgm:presLayoutVars>
      </dgm:prSet>
      <dgm:spPr/>
    </dgm:pt>
    <dgm:pt modelId="{8A57256D-B53B-4F99-931B-028326B6D9C6}" type="pres">
      <dgm:prSet presAssocID="{E9CD2B8B-2C18-4894-8F11-7341F846A83D}" presName="parentText" presStyleLbl="node1" presStyleIdx="0" presStyleCnt="2" custScaleY="72186">
        <dgm:presLayoutVars>
          <dgm:chMax val="0"/>
          <dgm:bulletEnabled val="1"/>
        </dgm:presLayoutVars>
      </dgm:prSet>
      <dgm:spPr/>
    </dgm:pt>
    <dgm:pt modelId="{61566CFF-6AE4-4EE5-B492-E7658750C73F}" type="pres">
      <dgm:prSet presAssocID="{E9CD2B8B-2C18-4894-8F11-7341F846A83D}" presName="childText" presStyleLbl="revTx" presStyleIdx="0" presStyleCnt="2">
        <dgm:presLayoutVars>
          <dgm:bulletEnabled val="1"/>
        </dgm:presLayoutVars>
      </dgm:prSet>
      <dgm:spPr/>
    </dgm:pt>
    <dgm:pt modelId="{65332B3F-6753-4438-AB78-E4A943A0CA61}" type="pres">
      <dgm:prSet presAssocID="{B3BD9FC9-1AEA-4A23-8723-AC5E68517551}" presName="parentText" presStyleLbl="node1" presStyleIdx="1" presStyleCnt="2" custScaleY="71489">
        <dgm:presLayoutVars>
          <dgm:chMax val="0"/>
          <dgm:bulletEnabled val="1"/>
        </dgm:presLayoutVars>
      </dgm:prSet>
      <dgm:spPr/>
    </dgm:pt>
    <dgm:pt modelId="{15744E2F-BBF8-4324-A951-DCD904545480}" type="pres">
      <dgm:prSet presAssocID="{B3BD9FC9-1AEA-4A23-8723-AC5E68517551}" presName="childText" presStyleLbl="revTx" presStyleIdx="1" presStyleCnt="2">
        <dgm:presLayoutVars>
          <dgm:bulletEnabled val="1"/>
        </dgm:presLayoutVars>
      </dgm:prSet>
      <dgm:spPr/>
    </dgm:pt>
  </dgm:ptLst>
  <dgm:cxnLst>
    <dgm:cxn modelId="{42039E01-E86D-48FF-A246-C77A11E58B9C}" srcId="{EA1B2025-A8D4-45B4-9F55-67CA1221F8FA}" destId="{E9CD2B8B-2C18-4894-8F11-7341F846A83D}" srcOrd="0" destOrd="0" parTransId="{FDBBA346-DBD4-42D8-9ADE-9B4A8BD36C8B}" sibTransId="{240063D9-674F-4ABA-8E8B-415A8C395067}"/>
    <dgm:cxn modelId="{A399BA23-32E8-43B7-B1D7-E7A5887AA179}" type="presOf" srcId="{EA1B2025-A8D4-45B4-9F55-67CA1221F8FA}" destId="{06380516-1519-41D3-AE7E-3A6812E96169}" srcOrd="0" destOrd="0" presId="urn:microsoft.com/office/officeart/2005/8/layout/vList2"/>
    <dgm:cxn modelId="{4C801C2F-AF5E-4AC5-8213-7336A60CF1C3}" srcId="{B3BD9FC9-1AEA-4A23-8723-AC5E68517551}" destId="{7CDE2BA2-9028-4A9F-ADA7-5B39958B56E6}" srcOrd="0" destOrd="0" parTransId="{FF3AF62E-A2F4-40CE-96A8-56695CCC2375}" sibTransId="{E4ABF629-F419-4C88-BE79-1F0EC2424460}"/>
    <dgm:cxn modelId="{12852C32-52BE-4218-843A-87611D388265}" srcId="{EA1B2025-A8D4-45B4-9F55-67CA1221F8FA}" destId="{B3BD9FC9-1AEA-4A23-8723-AC5E68517551}" srcOrd="1" destOrd="0" parTransId="{95D1B6F2-C065-4F25-9EF5-84E4331875AD}" sibTransId="{636957C4-A534-41D3-9714-A87D9301BDDE}"/>
    <dgm:cxn modelId="{925EAC39-C563-4F4B-B43C-13C7312322C0}" type="presOf" srcId="{A8B2DE32-810E-4CAB-BF31-A9CA7B59545D}" destId="{61566CFF-6AE4-4EE5-B492-E7658750C73F}" srcOrd="0" destOrd="0" presId="urn:microsoft.com/office/officeart/2005/8/layout/vList2"/>
    <dgm:cxn modelId="{501E133A-5BA6-4632-9EC9-327D1CF6BF2B}" srcId="{B3BD9FC9-1AEA-4A23-8723-AC5E68517551}" destId="{585ECD50-9EBE-41FA-A417-3B302FECB597}" srcOrd="1" destOrd="0" parTransId="{4E15FE8A-4165-43EC-AD94-FC7780AB20B3}" sibTransId="{44A34551-D806-4C08-8E48-88389318F5FB}"/>
    <dgm:cxn modelId="{FAE6603A-798B-47DD-BA8C-07433A378CA7}" type="presOf" srcId="{B3BD9FC9-1AEA-4A23-8723-AC5E68517551}" destId="{65332B3F-6753-4438-AB78-E4A943A0CA61}" srcOrd="0" destOrd="0" presId="urn:microsoft.com/office/officeart/2005/8/layout/vList2"/>
    <dgm:cxn modelId="{E87D9B4D-3DD2-413E-A1FA-0BD61DC45520}" type="presOf" srcId="{9ABDDEAF-0034-455C-BE25-3F5FF3746668}" destId="{61566CFF-6AE4-4EE5-B492-E7658750C73F}" srcOrd="0" destOrd="2" presId="urn:microsoft.com/office/officeart/2005/8/layout/vList2"/>
    <dgm:cxn modelId="{C47D1C78-76F5-4E88-8A74-B7E4991C2A55}" srcId="{E9CD2B8B-2C18-4894-8F11-7341F846A83D}" destId="{9ABDDEAF-0034-455C-BE25-3F5FF3746668}" srcOrd="2" destOrd="0" parTransId="{BA6D5592-F59A-4837-90AC-9B864F0C6CEC}" sibTransId="{C5C3A387-D9A8-4D87-B128-DED958484F39}"/>
    <dgm:cxn modelId="{DF15BF9A-8377-4D25-92DE-62A9C79012EB}" type="presOf" srcId="{7CDE2BA2-9028-4A9F-ADA7-5B39958B56E6}" destId="{15744E2F-BBF8-4324-A951-DCD904545480}" srcOrd="0" destOrd="0" presId="urn:microsoft.com/office/officeart/2005/8/layout/vList2"/>
    <dgm:cxn modelId="{915938A4-B88F-4783-B05E-9D39D3A4BEB8}" type="presOf" srcId="{00781533-F580-4AB3-9B02-03DCA0FD445C}" destId="{61566CFF-6AE4-4EE5-B492-E7658750C73F}" srcOrd="0" destOrd="3" presId="urn:microsoft.com/office/officeart/2005/8/layout/vList2"/>
    <dgm:cxn modelId="{4F60FBA8-A170-4FF1-A67A-A0838D3D012A}" type="presOf" srcId="{E9CD2B8B-2C18-4894-8F11-7341F846A83D}" destId="{8A57256D-B53B-4F99-931B-028326B6D9C6}" srcOrd="0" destOrd="0" presId="urn:microsoft.com/office/officeart/2005/8/layout/vList2"/>
    <dgm:cxn modelId="{6374AFBD-AE19-4032-9212-244139C9B904}" type="presOf" srcId="{24D257F4-2125-4056-A650-427CB80AD9C1}" destId="{15744E2F-BBF8-4324-A951-DCD904545480}" srcOrd="0" destOrd="2" presId="urn:microsoft.com/office/officeart/2005/8/layout/vList2"/>
    <dgm:cxn modelId="{EA9600BF-0857-480C-B9F7-4BF5EE0B89DB}" type="presOf" srcId="{585ECD50-9EBE-41FA-A417-3B302FECB597}" destId="{15744E2F-BBF8-4324-A951-DCD904545480}" srcOrd="0" destOrd="1" presId="urn:microsoft.com/office/officeart/2005/8/layout/vList2"/>
    <dgm:cxn modelId="{260D71C4-3972-46F6-85F2-F29D9AF82EBB}" srcId="{E9CD2B8B-2C18-4894-8F11-7341F846A83D}" destId="{EB5076DD-1F36-45AB-AA9B-4AF71F81CE98}" srcOrd="1" destOrd="0" parTransId="{11CDB874-96E7-472A-8312-3338DE509C71}" sibTransId="{205D1B81-B9E7-4586-910D-577620414219}"/>
    <dgm:cxn modelId="{1B7E6CCB-1C0D-4A9A-9FF4-6A7842A55834}" type="presOf" srcId="{EB5076DD-1F36-45AB-AA9B-4AF71F81CE98}" destId="{61566CFF-6AE4-4EE5-B492-E7658750C73F}" srcOrd="0" destOrd="1" presId="urn:microsoft.com/office/officeart/2005/8/layout/vList2"/>
    <dgm:cxn modelId="{3070C8CC-5CB2-4F1F-A01D-1497BEFA6A94}" srcId="{E9CD2B8B-2C18-4894-8F11-7341F846A83D}" destId="{00781533-F580-4AB3-9B02-03DCA0FD445C}" srcOrd="3" destOrd="0" parTransId="{FC8FE4BC-DFBE-4E48-9F5F-B4052B1C7864}" sibTransId="{FCB55033-1F83-48E5-A26F-7BFF247D3649}"/>
    <dgm:cxn modelId="{982E7FD7-E319-450B-9026-87689B728185}" srcId="{E9CD2B8B-2C18-4894-8F11-7341F846A83D}" destId="{A8B2DE32-810E-4CAB-BF31-A9CA7B59545D}" srcOrd="0" destOrd="0" parTransId="{DAE5EFE4-4EBD-42BC-8E52-69E0B1278B94}" sibTransId="{DD16D300-F399-4D9E-A76A-4D69DDD39D71}"/>
    <dgm:cxn modelId="{F0B5F3E3-9C87-4D7C-83E8-900B24AB3FDA}" srcId="{B3BD9FC9-1AEA-4A23-8723-AC5E68517551}" destId="{24D257F4-2125-4056-A650-427CB80AD9C1}" srcOrd="2" destOrd="0" parTransId="{D8C050B3-3588-46C0-B07E-7578D143ED66}" sibTransId="{B9852C84-A5F8-4BA4-BD07-33C56E2E6D71}"/>
    <dgm:cxn modelId="{C48C26BB-2116-44CB-B902-01A2ACB2AB84}" type="presParOf" srcId="{06380516-1519-41D3-AE7E-3A6812E96169}" destId="{8A57256D-B53B-4F99-931B-028326B6D9C6}" srcOrd="0" destOrd="0" presId="urn:microsoft.com/office/officeart/2005/8/layout/vList2"/>
    <dgm:cxn modelId="{51BB2D75-32A0-4327-B11B-F23475DEA022}" type="presParOf" srcId="{06380516-1519-41D3-AE7E-3A6812E96169}" destId="{61566CFF-6AE4-4EE5-B492-E7658750C73F}" srcOrd="1" destOrd="0" presId="urn:microsoft.com/office/officeart/2005/8/layout/vList2"/>
    <dgm:cxn modelId="{0B82BF75-5208-4001-8C42-443A586637F3}" type="presParOf" srcId="{06380516-1519-41D3-AE7E-3A6812E96169}" destId="{65332B3F-6753-4438-AB78-E4A943A0CA61}" srcOrd="2" destOrd="0" presId="urn:microsoft.com/office/officeart/2005/8/layout/vList2"/>
    <dgm:cxn modelId="{8AE67033-D1ED-4B61-9160-C0B2344C2D34}" type="presParOf" srcId="{06380516-1519-41D3-AE7E-3A6812E96169}" destId="{15744E2F-BBF8-4324-A951-DCD90454548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A1B2025-A8D4-45B4-9F55-67CA1221F8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E9CD2B8B-2C18-4894-8F11-7341F846A83D}">
      <dgm:prSet phldrT="[Text]" custT="1"/>
      <dgm:spPr>
        <a:xfrm>
          <a:off x="0" y="2160"/>
          <a:ext cx="7920625" cy="419966"/>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800" dirty="0">
              <a:solidFill>
                <a:sysClr val="window" lastClr="FFFFFF"/>
              </a:solidFill>
              <a:latin typeface="Arial" panose="020B0604020202020204"/>
              <a:ea typeface="+mn-ea"/>
              <a:cs typeface="+mn-cs"/>
            </a:rPr>
            <a:t>Sobre el Marco temporal para el corto, mediano y largo plazo</a:t>
          </a:r>
        </a:p>
      </dgm:t>
    </dgm:pt>
    <dgm:pt modelId="{FDBBA346-DBD4-42D8-9ADE-9B4A8BD36C8B}" type="parTrans" cxnId="{42039E01-E86D-48FF-A246-C77A11E58B9C}">
      <dgm:prSet/>
      <dgm:spPr/>
      <dgm:t>
        <a:bodyPr/>
        <a:lstStyle/>
        <a:p>
          <a:endParaRPr lang="es-AR"/>
        </a:p>
      </dgm:t>
    </dgm:pt>
    <dgm:pt modelId="{240063D9-674F-4ABA-8E8B-415A8C395067}" type="sibTrans" cxnId="{42039E01-E86D-48FF-A246-C77A11E58B9C}">
      <dgm:prSet/>
      <dgm:spPr/>
      <dgm:t>
        <a:bodyPr/>
        <a:lstStyle/>
        <a:p>
          <a:endParaRPr lang="es-AR"/>
        </a:p>
      </dgm:t>
    </dgm:pt>
    <dgm:pt modelId="{B3BD9FC9-1AEA-4A23-8723-AC5E68517551}">
      <dgm:prSet phldrT="[Text]" custT="1"/>
      <dgm:spPr>
        <a:xfrm>
          <a:off x="0" y="1866884"/>
          <a:ext cx="7920625" cy="419966"/>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800" dirty="0">
              <a:solidFill>
                <a:sysClr val="window" lastClr="FFFFFF"/>
              </a:solidFill>
              <a:latin typeface="Arial" panose="020B0604020202020204"/>
              <a:ea typeface="+mn-ea"/>
              <a:cs typeface="+mn-cs"/>
            </a:rPr>
            <a:t>Sobre la Agregación y la desagregación</a:t>
          </a:r>
        </a:p>
      </dgm:t>
    </dgm:pt>
    <dgm:pt modelId="{95D1B6F2-C065-4F25-9EF5-84E4331875AD}" type="parTrans" cxnId="{12852C32-52BE-4218-843A-87611D388265}">
      <dgm:prSet/>
      <dgm:spPr/>
      <dgm:t>
        <a:bodyPr/>
        <a:lstStyle/>
        <a:p>
          <a:endParaRPr lang="es-AR"/>
        </a:p>
      </dgm:t>
    </dgm:pt>
    <dgm:pt modelId="{636957C4-A534-41D3-9714-A87D9301BDDE}" type="sibTrans" cxnId="{12852C32-52BE-4218-843A-87611D388265}">
      <dgm:prSet/>
      <dgm:spPr/>
      <dgm:t>
        <a:bodyPr/>
        <a:lstStyle/>
        <a:p>
          <a:endParaRPr lang="es-AR"/>
        </a:p>
      </dgm:t>
    </dgm:pt>
    <dgm:pt modelId="{A8B2DE32-810E-4CAB-BF31-A9CA7B59545D}">
      <dgm:prSet phldrT="[Text]" custT="1"/>
      <dgm:spPr>
        <a:xfrm>
          <a:off x="0" y="422127"/>
          <a:ext cx="7920625" cy="1444757"/>
        </a:xfrm>
        <a:prstGeom prst="rect">
          <a:avLst/>
        </a:prstGeom>
        <a:noFill/>
        <a:ln>
          <a:noFill/>
        </a:ln>
        <a:effectLst/>
      </dgm:spPr>
      <dgm:t>
        <a:bodyPr/>
        <a:lstStyle/>
        <a:p>
          <a:pPr>
            <a:lnSpc>
              <a:spcPct val="100000"/>
            </a:lnSpc>
            <a:spcAft>
              <a:spcPts val="600"/>
            </a:spcAft>
            <a:buChar char="•"/>
          </a:pPr>
          <a:r>
            <a:rPr lang="es-AR" sz="1400" b="1" dirty="0">
              <a:solidFill>
                <a:sysClr val="windowText" lastClr="000000">
                  <a:hueOff val="0"/>
                  <a:satOff val="0"/>
                  <a:lumOff val="0"/>
                  <a:alphaOff val="0"/>
                </a:sysClr>
              </a:solidFill>
              <a:latin typeface="Arial" panose="020B0604020202020204"/>
              <a:ea typeface="+mn-ea"/>
              <a:cs typeface="+mn-cs"/>
            </a:rPr>
            <a:t>Duración de cada marco temporal: </a:t>
          </a:r>
          <a:r>
            <a:rPr lang="es-AR" sz="1400" dirty="0">
              <a:solidFill>
                <a:sysClr val="windowText" lastClr="000000">
                  <a:hueOff val="0"/>
                  <a:satOff val="0"/>
                  <a:lumOff val="0"/>
                  <a:alphaOff val="0"/>
                </a:sysClr>
              </a:solidFill>
              <a:latin typeface="Arial" panose="020B0604020202020204"/>
              <a:ea typeface="+mn-ea"/>
              <a:cs typeface="+mn-cs"/>
            </a:rPr>
            <a:t>decidido por la organización.</a:t>
          </a:r>
        </a:p>
      </dgm:t>
    </dgm:pt>
    <dgm:pt modelId="{DAE5EFE4-4EBD-42BC-8E52-69E0B1278B94}" type="parTrans" cxnId="{982E7FD7-E319-450B-9026-87689B728185}">
      <dgm:prSet/>
      <dgm:spPr/>
      <dgm:t>
        <a:bodyPr/>
        <a:lstStyle/>
        <a:p>
          <a:endParaRPr lang="es-AR"/>
        </a:p>
      </dgm:t>
    </dgm:pt>
    <dgm:pt modelId="{DD16D300-F399-4D9E-A76A-4D69DDD39D71}" type="sibTrans" cxnId="{982E7FD7-E319-450B-9026-87689B728185}">
      <dgm:prSet/>
      <dgm:spPr/>
      <dgm:t>
        <a:bodyPr/>
        <a:lstStyle/>
        <a:p>
          <a:endParaRPr lang="es-AR"/>
        </a:p>
      </dgm:t>
    </dgm:pt>
    <dgm:pt modelId="{7CDE2BA2-9028-4A9F-ADA7-5B39958B56E6}">
      <dgm:prSet phldrT="[Text]" custT="1"/>
      <dgm:spPr>
        <a:xfrm>
          <a:off x="0" y="2286851"/>
          <a:ext cx="7920625" cy="1774987"/>
        </a:xfrm>
        <a:prstGeom prst="rect">
          <a:avLst/>
        </a:prstGeom>
        <a:noFill/>
        <a:ln>
          <a:noFill/>
        </a:ln>
        <a:effectLst/>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Cada empresa determina el nivel de agregación (p.e. por país, filial, o división) con el que es apropiado presentar la información según sus circunstancias.</a:t>
          </a:r>
        </a:p>
      </dgm:t>
    </dgm:pt>
    <dgm:pt modelId="{FF3AF62E-A2F4-40CE-96A8-56695CCC2375}" type="parTrans" cxnId="{4C801C2F-AF5E-4AC5-8213-7336A60CF1C3}">
      <dgm:prSet/>
      <dgm:spPr/>
      <dgm:t>
        <a:bodyPr/>
        <a:lstStyle/>
        <a:p>
          <a:endParaRPr lang="es-AR"/>
        </a:p>
      </dgm:t>
    </dgm:pt>
    <dgm:pt modelId="{E4ABF629-F419-4C88-BE79-1F0EC2424460}" type="sibTrans" cxnId="{4C801C2F-AF5E-4AC5-8213-7336A60CF1C3}">
      <dgm:prSet/>
      <dgm:spPr/>
      <dgm:t>
        <a:bodyPr/>
        <a:lstStyle/>
        <a:p>
          <a:endParaRPr lang="es-AR"/>
        </a:p>
      </dgm:t>
    </dgm:pt>
    <dgm:pt modelId="{515D004F-1963-4ABE-83A9-A8406AAE0E44}">
      <dgm:prSet custT="1"/>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Los plazos difieren por industria o sector, y por la naturaleza de los resultados.</a:t>
          </a:r>
        </a:p>
      </dgm:t>
    </dgm:pt>
    <dgm:pt modelId="{2B0FC847-FA6B-4232-88BF-4026B400BC2C}" type="parTrans" cxnId="{633E2284-D25D-4089-A49B-6CE72F99E7CD}">
      <dgm:prSet/>
      <dgm:spPr/>
      <dgm:t>
        <a:bodyPr/>
        <a:lstStyle/>
        <a:p>
          <a:endParaRPr lang="es-AR"/>
        </a:p>
      </dgm:t>
    </dgm:pt>
    <dgm:pt modelId="{3AB007C9-E977-4844-9AD5-07D10C5B0647}" type="sibTrans" cxnId="{633E2284-D25D-4089-A49B-6CE72F99E7CD}">
      <dgm:prSet/>
      <dgm:spPr/>
      <dgm:t>
        <a:bodyPr/>
        <a:lstStyle/>
        <a:p>
          <a:endParaRPr lang="es-AR"/>
        </a:p>
      </dgm:t>
    </dgm:pt>
    <dgm:pt modelId="{E85B0019-4F47-431D-A2A5-173D4C3D2119}">
      <dgm:prSet custT="1"/>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La duración de cada periodo de tiempo de referencia podría afectar a la naturaleza de la información divulgada.</a:t>
          </a:r>
        </a:p>
      </dgm:t>
    </dgm:pt>
    <dgm:pt modelId="{C8C8BDC2-BD2F-4927-AFD7-5299288DE56C}" type="parTrans" cxnId="{4C5C3B79-B027-4369-8096-F68E89EF269A}">
      <dgm:prSet/>
      <dgm:spPr/>
      <dgm:t>
        <a:bodyPr/>
        <a:lstStyle/>
        <a:p>
          <a:endParaRPr lang="es-AR"/>
        </a:p>
      </dgm:t>
    </dgm:pt>
    <dgm:pt modelId="{D80DD753-A68F-4572-B664-451B2CD5CD03}" type="sibTrans" cxnId="{4C5C3B79-B027-4369-8096-F68E89EF269A}">
      <dgm:prSet/>
      <dgm:spPr/>
      <dgm:t>
        <a:bodyPr/>
        <a:lstStyle/>
        <a:p>
          <a:endParaRPr lang="es-AR"/>
        </a:p>
      </dgm:t>
    </dgm:pt>
    <dgm:pt modelId="{EF0C2874-C393-4C53-BC19-379E8A7683ED}">
      <dgm:prSet custT="1"/>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En algunos casos, la agregación de información puede derivar en una pérdida considerable de significado o fallar en destacar un desempeño particularmente bueno o deficiente.</a:t>
          </a:r>
        </a:p>
      </dgm:t>
    </dgm:pt>
    <dgm:pt modelId="{7EDC5781-D12F-457F-8FC4-AB5A2A813F9D}" type="parTrans" cxnId="{2780C70F-46B0-4B53-B5E2-2912EF7266CE}">
      <dgm:prSet/>
      <dgm:spPr/>
      <dgm:t>
        <a:bodyPr/>
        <a:lstStyle/>
        <a:p>
          <a:endParaRPr lang="es-AR"/>
        </a:p>
      </dgm:t>
    </dgm:pt>
    <dgm:pt modelId="{821D0498-A99B-4244-A8FD-EF8B59B5B590}" type="sibTrans" cxnId="{2780C70F-46B0-4B53-B5E2-2912EF7266CE}">
      <dgm:prSet/>
      <dgm:spPr/>
      <dgm:t>
        <a:bodyPr/>
        <a:lstStyle/>
        <a:p>
          <a:endParaRPr lang="es-AR"/>
        </a:p>
      </dgm:t>
    </dgm:pt>
    <dgm:pt modelId="{DC7DDB9B-69C7-43F4-9E30-789815009D63}">
      <dgm:prSet custT="1"/>
      <dgm:spPr/>
      <dgm:t>
        <a:bodyPr/>
        <a:lstStyle/>
        <a:p>
          <a:pPr>
            <a:lnSpc>
              <a:spcPct val="100000"/>
            </a:lnSpc>
            <a:spcAft>
              <a:spcPts val="600"/>
            </a:spcAft>
            <a:buChar char="•"/>
          </a:pPr>
          <a:r>
            <a:rPr lang="es-AR" sz="1400" dirty="0">
              <a:solidFill>
                <a:sysClr val="windowText" lastClr="000000">
                  <a:hueOff val="0"/>
                  <a:satOff val="0"/>
                  <a:lumOff val="0"/>
                  <a:alphaOff val="0"/>
                </a:sysClr>
              </a:solidFill>
              <a:latin typeface="Arial" panose="020B0604020202020204"/>
              <a:ea typeface="+mn-ea"/>
              <a:cs typeface="+mn-cs"/>
            </a:rPr>
            <a:t>La desagregación innecesaria puede derivar en detalles superfluos que dificulten la comprensión de la información.</a:t>
          </a:r>
        </a:p>
      </dgm:t>
    </dgm:pt>
    <dgm:pt modelId="{6ACDFDD3-EECC-4C39-933F-670EC7592ED4}" type="parTrans" cxnId="{D6DDA3AB-42DB-41BB-B9DB-D5E47EC5286D}">
      <dgm:prSet/>
      <dgm:spPr/>
      <dgm:t>
        <a:bodyPr/>
        <a:lstStyle/>
        <a:p>
          <a:endParaRPr lang="es-AR"/>
        </a:p>
      </dgm:t>
    </dgm:pt>
    <dgm:pt modelId="{62657351-8ECF-48A8-93FE-3362087A4097}" type="sibTrans" cxnId="{D6DDA3AB-42DB-41BB-B9DB-D5E47EC5286D}">
      <dgm:prSet/>
      <dgm:spPr/>
      <dgm:t>
        <a:bodyPr/>
        <a:lstStyle/>
        <a:p>
          <a:endParaRPr lang="es-AR"/>
        </a:p>
      </dgm:t>
    </dgm:pt>
    <dgm:pt modelId="{06380516-1519-41D3-AE7E-3A6812E96169}" type="pres">
      <dgm:prSet presAssocID="{EA1B2025-A8D4-45B4-9F55-67CA1221F8FA}" presName="linear" presStyleCnt="0">
        <dgm:presLayoutVars>
          <dgm:animLvl val="lvl"/>
          <dgm:resizeHandles val="exact"/>
        </dgm:presLayoutVars>
      </dgm:prSet>
      <dgm:spPr/>
    </dgm:pt>
    <dgm:pt modelId="{8A57256D-B53B-4F99-931B-028326B6D9C6}" type="pres">
      <dgm:prSet presAssocID="{E9CD2B8B-2C18-4894-8F11-7341F846A83D}" presName="parentText" presStyleLbl="node1" presStyleIdx="0" presStyleCnt="2" custScaleY="72186">
        <dgm:presLayoutVars>
          <dgm:chMax val="0"/>
          <dgm:bulletEnabled val="1"/>
        </dgm:presLayoutVars>
      </dgm:prSet>
      <dgm:spPr/>
    </dgm:pt>
    <dgm:pt modelId="{61566CFF-6AE4-4EE5-B492-E7658750C73F}" type="pres">
      <dgm:prSet presAssocID="{E9CD2B8B-2C18-4894-8F11-7341F846A83D}" presName="childText" presStyleLbl="revTx" presStyleIdx="0" presStyleCnt="2">
        <dgm:presLayoutVars>
          <dgm:bulletEnabled val="1"/>
        </dgm:presLayoutVars>
      </dgm:prSet>
      <dgm:spPr/>
    </dgm:pt>
    <dgm:pt modelId="{65332B3F-6753-4438-AB78-E4A943A0CA61}" type="pres">
      <dgm:prSet presAssocID="{B3BD9FC9-1AEA-4A23-8723-AC5E68517551}" presName="parentText" presStyleLbl="node1" presStyleIdx="1" presStyleCnt="2" custScaleY="71489">
        <dgm:presLayoutVars>
          <dgm:chMax val="0"/>
          <dgm:bulletEnabled val="1"/>
        </dgm:presLayoutVars>
      </dgm:prSet>
      <dgm:spPr/>
    </dgm:pt>
    <dgm:pt modelId="{15744E2F-BBF8-4324-A951-DCD904545480}" type="pres">
      <dgm:prSet presAssocID="{B3BD9FC9-1AEA-4A23-8723-AC5E68517551}" presName="childText" presStyleLbl="revTx" presStyleIdx="1" presStyleCnt="2">
        <dgm:presLayoutVars>
          <dgm:bulletEnabled val="1"/>
        </dgm:presLayoutVars>
      </dgm:prSet>
      <dgm:spPr/>
    </dgm:pt>
  </dgm:ptLst>
  <dgm:cxnLst>
    <dgm:cxn modelId="{42039E01-E86D-48FF-A246-C77A11E58B9C}" srcId="{EA1B2025-A8D4-45B4-9F55-67CA1221F8FA}" destId="{E9CD2B8B-2C18-4894-8F11-7341F846A83D}" srcOrd="0" destOrd="0" parTransId="{FDBBA346-DBD4-42D8-9ADE-9B4A8BD36C8B}" sibTransId="{240063D9-674F-4ABA-8E8B-415A8C395067}"/>
    <dgm:cxn modelId="{2780C70F-46B0-4B53-B5E2-2912EF7266CE}" srcId="{B3BD9FC9-1AEA-4A23-8723-AC5E68517551}" destId="{EF0C2874-C393-4C53-BC19-379E8A7683ED}" srcOrd="1" destOrd="0" parTransId="{7EDC5781-D12F-457F-8FC4-AB5A2A813F9D}" sibTransId="{821D0498-A99B-4244-A8FD-EF8B59B5B590}"/>
    <dgm:cxn modelId="{A399BA23-32E8-43B7-B1D7-E7A5887AA179}" type="presOf" srcId="{EA1B2025-A8D4-45B4-9F55-67CA1221F8FA}" destId="{06380516-1519-41D3-AE7E-3A6812E96169}" srcOrd="0" destOrd="0" presId="urn:microsoft.com/office/officeart/2005/8/layout/vList2"/>
    <dgm:cxn modelId="{4C801C2F-AF5E-4AC5-8213-7336A60CF1C3}" srcId="{B3BD9FC9-1AEA-4A23-8723-AC5E68517551}" destId="{7CDE2BA2-9028-4A9F-ADA7-5B39958B56E6}" srcOrd="0" destOrd="0" parTransId="{FF3AF62E-A2F4-40CE-96A8-56695CCC2375}" sibTransId="{E4ABF629-F419-4C88-BE79-1F0EC2424460}"/>
    <dgm:cxn modelId="{12852C32-52BE-4218-843A-87611D388265}" srcId="{EA1B2025-A8D4-45B4-9F55-67CA1221F8FA}" destId="{B3BD9FC9-1AEA-4A23-8723-AC5E68517551}" srcOrd="1" destOrd="0" parTransId="{95D1B6F2-C065-4F25-9EF5-84E4331875AD}" sibTransId="{636957C4-A534-41D3-9714-A87D9301BDDE}"/>
    <dgm:cxn modelId="{925EAC39-C563-4F4B-B43C-13C7312322C0}" type="presOf" srcId="{A8B2DE32-810E-4CAB-BF31-A9CA7B59545D}" destId="{61566CFF-6AE4-4EE5-B492-E7658750C73F}" srcOrd="0" destOrd="0" presId="urn:microsoft.com/office/officeart/2005/8/layout/vList2"/>
    <dgm:cxn modelId="{FAE6603A-798B-47DD-BA8C-07433A378CA7}" type="presOf" srcId="{B3BD9FC9-1AEA-4A23-8723-AC5E68517551}" destId="{65332B3F-6753-4438-AB78-E4A943A0CA61}" srcOrd="0" destOrd="0" presId="urn:microsoft.com/office/officeart/2005/8/layout/vList2"/>
    <dgm:cxn modelId="{F74A906B-97CC-4A4A-963D-A745D15DBA99}" type="presOf" srcId="{515D004F-1963-4ABE-83A9-A8406AAE0E44}" destId="{61566CFF-6AE4-4EE5-B492-E7658750C73F}" srcOrd="0" destOrd="1" presId="urn:microsoft.com/office/officeart/2005/8/layout/vList2"/>
    <dgm:cxn modelId="{4C5C3B79-B027-4369-8096-F68E89EF269A}" srcId="{E9CD2B8B-2C18-4894-8F11-7341F846A83D}" destId="{E85B0019-4F47-431D-A2A5-173D4C3D2119}" srcOrd="2" destOrd="0" parTransId="{C8C8BDC2-BD2F-4927-AFD7-5299288DE56C}" sibTransId="{D80DD753-A68F-4572-B664-451B2CD5CD03}"/>
    <dgm:cxn modelId="{633E2284-D25D-4089-A49B-6CE72F99E7CD}" srcId="{E9CD2B8B-2C18-4894-8F11-7341F846A83D}" destId="{515D004F-1963-4ABE-83A9-A8406AAE0E44}" srcOrd="1" destOrd="0" parTransId="{2B0FC847-FA6B-4232-88BF-4026B400BC2C}" sibTransId="{3AB007C9-E977-4844-9AD5-07D10C5B0647}"/>
    <dgm:cxn modelId="{DF15BF9A-8377-4D25-92DE-62A9C79012EB}" type="presOf" srcId="{7CDE2BA2-9028-4A9F-ADA7-5B39958B56E6}" destId="{15744E2F-BBF8-4324-A951-DCD904545480}" srcOrd="0" destOrd="0" presId="urn:microsoft.com/office/officeart/2005/8/layout/vList2"/>
    <dgm:cxn modelId="{4F60FBA8-A170-4FF1-A67A-A0838D3D012A}" type="presOf" srcId="{E9CD2B8B-2C18-4894-8F11-7341F846A83D}" destId="{8A57256D-B53B-4F99-931B-028326B6D9C6}" srcOrd="0" destOrd="0" presId="urn:microsoft.com/office/officeart/2005/8/layout/vList2"/>
    <dgm:cxn modelId="{D6DDA3AB-42DB-41BB-B9DB-D5E47EC5286D}" srcId="{B3BD9FC9-1AEA-4A23-8723-AC5E68517551}" destId="{DC7DDB9B-69C7-43F4-9E30-789815009D63}" srcOrd="2" destOrd="0" parTransId="{6ACDFDD3-EECC-4C39-933F-670EC7592ED4}" sibTransId="{62657351-8ECF-48A8-93FE-3362087A4097}"/>
    <dgm:cxn modelId="{D1000EC4-D520-4FED-B8B7-263DE38BB3B2}" type="presOf" srcId="{DC7DDB9B-69C7-43F4-9E30-789815009D63}" destId="{15744E2F-BBF8-4324-A951-DCD904545480}" srcOrd="0" destOrd="2" presId="urn:microsoft.com/office/officeart/2005/8/layout/vList2"/>
    <dgm:cxn modelId="{9665A1C5-6772-4996-A9E1-DFDE691AC55B}" type="presOf" srcId="{EF0C2874-C393-4C53-BC19-379E8A7683ED}" destId="{15744E2F-BBF8-4324-A951-DCD904545480}" srcOrd="0" destOrd="1" presId="urn:microsoft.com/office/officeart/2005/8/layout/vList2"/>
    <dgm:cxn modelId="{982E7FD7-E319-450B-9026-87689B728185}" srcId="{E9CD2B8B-2C18-4894-8F11-7341F846A83D}" destId="{A8B2DE32-810E-4CAB-BF31-A9CA7B59545D}" srcOrd="0" destOrd="0" parTransId="{DAE5EFE4-4EBD-42BC-8E52-69E0B1278B94}" sibTransId="{DD16D300-F399-4D9E-A76A-4D69DDD39D71}"/>
    <dgm:cxn modelId="{B323BCDA-D471-43BB-8A48-07826209F4F9}" type="presOf" srcId="{E85B0019-4F47-431D-A2A5-173D4C3D2119}" destId="{61566CFF-6AE4-4EE5-B492-E7658750C73F}" srcOrd="0" destOrd="2" presId="urn:microsoft.com/office/officeart/2005/8/layout/vList2"/>
    <dgm:cxn modelId="{C48C26BB-2116-44CB-B902-01A2ACB2AB84}" type="presParOf" srcId="{06380516-1519-41D3-AE7E-3A6812E96169}" destId="{8A57256D-B53B-4F99-931B-028326B6D9C6}" srcOrd="0" destOrd="0" presId="urn:microsoft.com/office/officeart/2005/8/layout/vList2"/>
    <dgm:cxn modelId="{51BB2D75-32A0-4327-B11B-F23475DEA022}" type="presParOf" srcId="{06380516-1519-41D3-AE7E-3A6812E96169}" destId="{61566CFF-6AE4-4EE5-B492-E7658750C73F}" srcOrd="1" destOrd="0" presId="urn:microsoft.com/office/officeart/2005/8/layout/vList2"/>
    <dgm:cxn modelId="{0B82BF75-5208-4001-8C42-443A586637F3}" type="presParOf" srcId="{06380516-1519-41D3-AE7E-3A6812E96169}" destId="{65332B3F-6753-4438-AB78-E4A943A0CA61}" srcOrd="2" destOrd="0" presId="urn:microsoft.com/office/officeart/2005/8/layout/vList2"/>
    <dgm:cxn modelId="{8AE67033-D1ED-4B61-9160-C0B2344C2D34}" type="presParOf" srcId="{06380516-1519-41D3-AE7E-3A6812E96169}" destId="{15744E2F-BBF8-4324-A951-DCD90454548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9F38829-636D-442A-96A7-587125EA006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AR"/>
        </a:p>
      </dgm:t>
    </dgm:pt>
    <dgm:pt modelId="{0C9C0653-34D7-42E3-A2EF-34D4B11E45F8}">
      <dgm:prSet phldrT="[Text]"/>
      <dgm:spPr>
        <a:xfrm>
          <a:off x="749482" y="2600960"/>
          <a:ext cx="2146117" cy="853440"/>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Principios Fundamentales</a:t>
          </a:r>
        </a:p>
      </dgm:t>
    </dgm:pt>
    <dgm:pt modelId="{033445DC-4DC8-4E34-8773-14D883BD73CB}" type="parTrans" cxnId="{A48C2095-E408-46C6-BCEC-60403E579D92}">
      <dgm:prSet/>
      <dgm:spPr/>
      <dgm:t>
        <a:bodyPr/>
        <a:lstStyle/>
        <a:p>
          <a:endParaRPr lang="es-AR"/>
        </a:p>
      </dgm:t>
    </dgm:pt>
    <dgm:pt modelId="{D42180EC-CEC9-4491-B65F-F1944C810994}" type="sibTrans" cxnId="{A48C2095-E408-46C6-BCEC-60403E579D92}">
      <dgm:prSet/>
      <dgm:spPr>
        <a:xfrm>
          <a:off x="1598554" y="1613969"/>
          <a:ext cx="2509907" cy="2509907"/>
        </a:xfrm>
        <a:prstGeom prst="leftCircularArrow">
          <a:avLst>
            <a:gd name="adj1" fmla="val 2550"/>
            <a:gd name="adj2" fmla="val 309429"/>
            <a:gd name="adj3" fmla="val 2084940"/>
            <a:gd name="adj4" fmla="val 9024489"/>
            <a:gd name="adj5" fmla="val 2975"/>
          </a:avLst>
        </a:prstGeom>
        <a:solidFill>
          <a:srgbClr val="4F81BD">
            <a:tint val="60000"/>
            <a:hueOff val="0"/>
            <a:satOff val="0"/>
            <a:lumOff val="0"/>
            <a:alphaOff val="0"/>
          </a:srgbClr>
        </a:solidFill>
        <a:ln>
          <a:noFill/>
        </a:ln>
        <a:effectLst/>
      </dgm:spPr>
      <dgm:t>
        <a:bodyPr/>
        <a:lstStyle/>
        <a:p>
          <a:endParaRPr lang="es-AR"/>
        </a:p>
      </dgm:t>
    </dgm:pt>
    <dgm:pt modelId="{C4D3F440-E3C9-4B5E-A6FF-819AA75DF743}">
      <dgm:prSet phldrT="[Text]" custT="1"/>
      <dgm:spPr>
        <a:xfrm>
          <a:off x="212953" y="1036320"/>
          <a:ext cx="2414381" cy="1991360"/>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nchor="t"/>
        <a:lstStyle/>
        <a:p>
          <a:pPr>
            <a:spcAft>
              <a:spcPts val="400"/>
            </a:spcAft>
            <a:buChar char="•"/>
          </a:pPr>
          <a:r>
            <a:rPr lang="es-ES" sz="1500" dirty="0"/>
            <a:t> Enfoque estratégico y orientación al futuro </a:t>
          </a:r>
          <a:endParaRPr lang="es-AR" sz="1500" dirty="0">
            <a:solidFill>
              <a:sysClr val="windowText" lastClr="000000">
                <a:hueOff val="0"/>
                <a:satOff val="0"/>
                <a:lumOff val="0"/>
                <a:alphaOff val="0"/>
              </a:sysClr>
            </a:solidFill>
            <a:latin typeface="Arial" panose="020B0604020202020204"/>
            <a:ea typeface="+mn-ea"/>
            <a:cs typeface="+mn-cs"/>
          </a:endParaRPr>
        </a:p>
      </dgm:t>
    </dgm:pt>
    <dgm:pt modelId="{27F85232-B024-48C7-BDE2-430EC81117CF}" type="parTrans" cxnId="{160FAF37-D8CD-45B5-A73D-B6D0B32051BD}">
      <dgm:prSet/>
      <dgm:spPr/>
      <dgm:t>
        <a:bodyPr/>
        <a:lstStyle/>
        <a:p>
          <a:endParaRPr lang="es-AR"/>
        </a:p>
      </dgm:t>
    </dgm:pt>
    <dgm:pt modelId="{86926FE1-FC71-4851-A01B-3DAF9113D0FB}" type="sibTrans" cxnId="{160FAF37-D8CD-45B5-A73D-B6D0B32051BD}">
      <dgm:prSet/>
      <dgm:spPr/>
      <dgm:t>
        <a:bodyPr/>
        <a:lstStyle/>
        <a:p>
          <a:endParaRPr lang="es-AR"/>
        </a:p>
      </dgm:t>
    </dgm:pt>
    <dgm:pt modelId="{65C9079A-FE1E-43E4-8127-E47DD4ABA862}">
      <dgm:prSet phldrT="[Text]"/>
      <dgm:spPr>
        <a:xfrm>
          <a:off x="3736929" y="609600"/>
          <a:ext cx="2146117" cy="853440"/>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Conceptos Fundamentales</a:t>
          </a:r>
        </a:p>
      </dgm:t>
    </dgm:pt>
    <dgm:pt modelId="{A99D4498-EC28-478F-A056-DCB2A294D9DF}" type="sibTrans" cxnId="{F9C767CD-5CAB-4ACF-9015-80E2558F617E}">
      <dgm:prSet/>
      <dgm:spPr/>
      <dgm:t>
        <a:bodyPr/>
        <a:lstStyle/>
        <a:p>
          <a:endParaRPr lang="es-AR"/>
        </a:p>
      </dgm:t>
    </dgm:pt>
    <dgm:pt modelId="{344D181F-90FC-4BC7-8E00-DAD84DD12BC9}" type="parTrans" cxnId="{F9C767CD-5CAB-4ACF-9015-80E2558F617E}">
      <dgm:prSet/>
      <dgm:spPr/>
      <dgm:t>
        <a:bodyPr/>
        <a:lstStyle/>
        <a:p>
          <a:endParaRPr lang="es-AR"/>
        </a:p>
      </dgm:t>
    </dgm:pt>
    <dgm:pt modelId="{B0A81F6F-9D0F-4307-92A5-906CE6CB1C38}">
      <dgm:prSet custT="1"/>
      <dgm:spPr>
        <a:xfrm>
          <a:off x="3200400" y="1036320"/>
          <a:ext cx="2414381" cy="1991360"/>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nchor="ctr"/>
        <a:lstStyle/>
        <a:p>
          <a:pPr>
            <a:spcAft>
              <a:spcPts val="400"/>
            </a:spcAft>
            <a:buChar char="•"/>
          </a:pPr>
          <a:r>
            <a:rPr lang="es-ES" sz="1500" dirty="0"/>
            <a:t> Pensamiento integrado</a:t>
          </a:r>
          <a:endParaRPr lang="es-AR" sz="1500" dirty="0">
            <a:solidFill>
              <a:sysClr val="windowText" lastClr="000000">
                <a:hueOff val="0"/>
                <a:satOff val="0"/>
                <a:lumOff val="0"/>
                <a:alphaOff val="0"/>
              </a:sysClr>
            </a:solidFill>
            <a:latin typeface="Arial" panose="020B0604020202020204"/>
            <a:ea typeface="+mn-ea"/>
            <a:cs typeface="+mn-cs"/>
          </a:endParaRPr>
        </a:p>
      </dgm:t>
    </dgm:pt>
    <dgm:pt modelId="{B538A640-2372-4199-83D5-E5BA07D8E3B1}" type="parTrans" cxnId="{A9FD32CB-883F-486F-BF96-544A89273866}">
      <dgm:prSet/>
      <dgm:spPr/>
      <dgm:t>
        <a:bodyPr/>
        <a:lstStyle/>
        <a:p>
          <a:endParaRPr lang="es-AR"/>
        </a:p>
      </dgm:t>
    </dgm:pt>
    <dgm:pt modelId="{FFE439F5-06F7-4B07-BF4D-056B2EEE808D}" type="sibTrans" cxnId="{A9FD32CB-883F-486F-BF96-544A89273866}">
      <dgm:prSet/>
      <dgm:spPr/>
      <dgm:t>
        <a:bodyPr/>
        <a:lstStyle/>
        <a:p>
          <a:endParaRPr lang="es-AR"/>
        </a:p>
      </dgm:t>
    </dgm:pt>
    <dgm:pt modelId="{5CFEE4A9-2158-404C-BB2F-B3C3BCBB9D33}">
      <dgm:prSet custT="1"/>
      <dgm:spPr>
        <a:xfrm>
          <a:off x="3200400" y="1036320"/>
          <a:ext cx="2414381" cy="199136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nchor="ctr"/>
        <a:lstStyle/>
        <a:p>
          <a:pPr>
            <a:spcAft>
              <a:spcPts val="400"/>
            </a:spcAft>
            <a:buChar char="•"/>
          </a:pPr>
          <a:r>
            <a:rPr lang="es-ES" sz="1500" dirty="0"/>
            <a:t> Proceso de creación de valor</a:t>
          </a:r>
          <a:endParaRPr lang="es-AR" sz="1500" dirty="0">
            <a:solidFill>
              <a:sysClr val="windowText" lastClr="000000">
                <a:hueOff val="0"/>
                <a:satOff val="0"/>
                <a:lumOff val="0"/>
                <a:alphaOff val="0"/>
              </a:sysClr>
            </a:solidFill>
            <a:latin typeface="Arial" panose="020B0604020202020204"/>
            <a:ea typeface="+mn-ea"/>
            <a:cs typeface="+mn-cs"/>
          </a:endParaRPr>
        </a:p>
      </dgm:t>
    </dgm:pt>
    <dgm:pt modelId="{6944DC6A-88F8-4DDD-AEE3-9B6F954F3F61}" type="parTrans" cxnId="{C19C721D-5813-4CFC-8032-E37944D202DE}">
      <dgm:prSet/>
      <dgm:spPr/>
      <dgm:t>
        <a:bodyPr/>
        <a:lstStyle/>
        <a:p>
          <a:endParaRPr lang="es-AR"/>
        </a:p>
      </dgm:t>
    </dgm:pt>
    <dgm:pt modelId="{5E7A7984-AA70-4901-9D98-2BD001497668}" type="sibTrans" cxnId="{C19C721D-5813-4CFC-8032-E37944D202DE}">
      <dgm:prSet/>
      <dgm:spPr/>
      <dgm:t>
        <a:bodyPr/>
        <a:lstStyle/>
        <a:p>
          <a:endParaRPr lang="es-AR"/>
        </a:p>
      </dgm:t>
    </dgm:pt>
    <dgm:pt modelId="{33B5AA86-ADE3-4B52-B1F7-3B6DB9F93362}">
      <dgm:prSet custT="1"/>
      <dgm:spPr>
        <a:xfrm>
          <a:off x="3200400" y="1036320"/>
          <a:ext cx="2414381" cy="199136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nchor="ctr"/>
        <a:lstStyle/>
        <a:p>
          <a:pPr>
            <a:spcAft>
              <a:spcPts val="400"/>
            </a:spcAft>
            <a:buChar char="•"/>
          </a:pPr>
          <a:r>
            <a:rPr lang="es-ES" sz="1500" dirty="0"/>
            <a:t> Los capitales</a:t>
          </a:r>
          <a:endParaRPr lang="es-AR" sz="1500" dirty="0">
            <a:solidFill>
              <a:sysClr val="windowText" lastClr="000000">
                <a:hueOff val="0"/>
                <a:satOff val="0"/>
                <a:lumOff val="0"/>
                <a:alphaOff val="0"/>
              </a:sysClr>
            </a:solidFill>
            <a:latin typeface="Arial" panose="020B0604020202020204"/>
            <a:ea typeface="+mn-ea"/>
            <a:cs typeface="+mn-cs"/>
          </a:endParaRPr>
        </a:p>
      </dgm:t>
    </dgm:pt>
    <dgm:pt modelId="{75692A4B-71A3-4B2E-8F52-547F4275E8EB}" type="parTrans" cxnId="{61092C5E-C641-4AD4-832E-FAA24BEA691C}">
      <dgm:prSet/>
      <dgm:spPr/>
      <dgm:t>
        <a:bodyPr/>
        <a:lstStyle/>
        <a:p>
          <a:endParaRPr lang="es-AR"/>
        </a:p>
      </dgm:t>
    </dgm:pt>
    <dgm:pt modelId="{42C4400A-0CE7-4308-98FF-53D645723242}" type="sibTrans" cxnId="{61092C5E-C641-4AD4-832E-FAA24BEA691C}">
      <dgm:prSet/>
      <dgm:spPr/>
      <dgm:t>
        <a:bodyPr/>
        <a:lstStyle/>
        <a:p>
          <a:endParaRPr lang="es-AR"/>
        </a:p>
      </dgm:t>
    </dgm:pt>
    <dgm:pt modelId="{FC833BF7-4EBB-492E-8D7A-CA36E082A5DF}">
      <dgm:prSet custT="1"/>
      <dgm:spPr/>
      <dgm:t>
        <a:bodyPr anchor="t"/>
        <a:lstStyle/>
        <a:p>
          <a:pPr>
            <a:spcAft>
              <a:spcPts val="400"/>
            </a:spcAft>
          </a:pPr>
          <a:r>
            <a:rPr lang="es-ES" sz="1500" dirty="0"/>
            <a:t> Conectividad de la información</a:t>
          </a:r>
          <a:endParaRPr lang="es-AR" sz="1500" dirty="0"/>
        </a:p>
      </dgm:t>
    </dgm:pt>
    <dgm:pt modelId="{3BFB8B5A-CA1E-433C-8F1C-E362A8DF7EE8}" type="parTrans" cxnId="{20E1FA8E-148C-4F51-B313-7F81B722DDF6}">
      <dgm:prSet/>
      <dgm:spPr/>
      <dgm:t>
        <a:bodyPr/>
        <a:lstStyle/>
        <a:p>
          <a:endParaRPr lang="es-AR"/>
        </a:p>
      </dgm:t>
    </dgm:pt>
    <dgm:pt modelId="{CC8A4380-D96E-4683-A444-CAD723CAF801}" type="sibTrans" cxnId="{20E1FA8E-148C-4F51-B313-7F81B722DDF6}">
      <dgm:prSet/>
      <dgm:spPr/>
      <dgm:t>
        <a:bodyPr/>
        <a:lstStyle/>
        <a:p>
          <a:endParaRPr lang="es-AR"/>
        </a:p>
      </dgm:t>
    </dgm:pt>
    <dgm:pt modelId="{4096D845-A26D-428A-AE0C-E68E53109DB5}">
      <dgm:prSet custT="1"/>
      <dgm:spPr/>
      <dgm:t>
        <a:bodyPr anchor="t"/>
        <a:lstStyle/>
        <a:p>
          <a:pPr>
            <a:spcAft>
              <a:spcPts val="400"/>
            </a:spcAft>
          </a:pPr>
          <a:r>
            <a:rPr lang="es-ES" sz="1500" dirty="0"/>
            <a:t> Relaciones con </a:t>
          </a:r>
          <a:r>
            <a:rPr lang="es-ES" sz="1500" i="1" dirty="0"/>
            <a:t>Stakeholders</a:t>
          </a:r>
          <a:endParaRPr lang="es-AR" sz="1500" i="1" dirty="0"/>
        </a:p>
      </dgm:t>
    </dgm:pt>
    <dgm:pt modelId="{E82E902E-4A38-4BCB-8B6D-5290B1E14D1F}" type="parTrans" cxnId="{3D9A3C64-A464-489D-B794-AD310E94FB81}">
      <dgm:prSet/>
      <dgm:spPr/>
      <dgm:t>
        <a:bodyPr/>
        <a:lstStyle/>
        <a:p>
          <a:endParaRPr lang="es-AR"/>
        </a:p>
      </dgm:t>
    </dgm:pt>
    <dgm:pt modelId="{4D36F4EF-8D61-4522-A9D2-6ED00CC56AC5}" type="sibTrans" cxnId="{3D9A3C64-A464-489D-B794-AD310E94FB81}">
      <dgm:prSet/>
      <dgm:spPr/>
      <dgm:t>
        <a:bodyPr/>
        <a:lstStyle/>
        <a:p>
          <a:endParaRPr lang="es-AR"/>
        </a:p>
      </dgm:t>
    </dgm:pt>
    <dgm:pt modelId="{1F6BB059-7A7D-4B03-838B-290C990900EE}">
      <dgm:prSet custT="1"/>
      <dgm:spPr/>
      <dgm:t>
        <a:bodyPr anchor="t"/>
        <a:lstStyle/>
        <a:p>
          <a:pPr>
            <a:spcAft>
              <a:spcPts val="400"/>
            </a:spcAft>
          </a:pPr>
          <a:r>
            <a:rPr lang="es-ES" sz="1500" dirty="0"/>
            <a:t> Fiabilidad e integridad</a:t>
          </a:r>
          <a:endParaRPr lang="es-AR" sz="1500" dirty="0"/>
        </a:p>
      </dgm:t>
    </dgm:pt>
    <dgm:pt modelId="{64F484F9-0378-4CA5-9482-C83061EB6095}" type="parTrans" cxnId="{508B83A0-81B1-41D5-9A17-EBC88F5A577F}">
      <dgm:prSet/>
      <dgm:spPr/>
      <dgm:t>
        <a:bodyPr/>
        <a:lstStyle/>
        <a:p>
          <a:endParaRPr lang="es-AR"/>
        </a:p>
      </dgm:t>
    </dgm:pt>
    <dgm:pt modelId="{80A70625-8F34-4886-9662-F54B00B02B34}" type="sibTrans" cxnId="{508B83A0-81B1-41D5-9A17-EBC88F5A577F}">
      <dgm:prSet/>
      <dgm:spPr/>
      <dgm:t>
        <a:bodyPr/>
        <a:lstStyle/>
        <a:p>
          <a:endParaRPr lang="es-AR"/>
        </a:p>
      </dgm:t>
    </dgm:pt>
    <dgm:pt modelId="{65BB82E0-B1C9-44D5-B8CD-771F101329F0}">
      <dgm:prSet custT="1"/>
      <dgm:spPr/>
      <dgm:t>
        <a:bodyPr anchor="t"/>
        <a:lstStyle/>
        <a:p>
          <a:pPr>
            <a:spcAft>
              <a:spcPts val="400"/>
            </a:spcAft>
          </a:pPr>
          <a:r>
            <a:rPr lang="es-ES" sz="1500" dirty="0"/>
            <a:t> Coherencia y comparabilidad</a:t>
          </a:r>
          <a:endParaRPr lang="es-AR" sz="1500" dirty="0"/>
        </a:p>
      </dgm:t>
    </dgm:pt>
    <dgm:pt modelId="{7563AEEA-1C7E-4F01-882B-DD26EA152396}" type="parTrans" cxnId="{00E33855-9599-4B6A-A8C4-7B46DD50D450}">
      <dgm:prSet/>
      <dgm:spPr/>
      <dgm:t>
        <a:bodyPr/>
        <a:lstStyle/>
        <a:p>
          <a:endParaRPr lang="es-AR"/>
        </a:p>
      </dgm:t>
    </dgm:pt>
    <dgm:pt modelId="{39DF5AC2-71FA-4AC0-B953-781F465EBA3D}" type="sibTrans" cxnId="{00E33855-9599-4B6A-A8C4-7B46DD50D450}">
      <dgm:prSet/>
      <dgm:spPr/>
      <dgm:t>
        <a:bodyPr/>
        <a:lstStyle/>
        <a:p>
          <a:endParaRPr lang="es-AR"/>
        </a:p>
      </dgm:t>
    </dgm:pt>
    <dgm:pt modelId="{C2855430-7B71-4B31-B2F5-F5283A7C9728}">
      <dgm:prSet custT="1"/>
      <dgm:spPr/>
      <dgm:t>
        <a:bodyPr anchor="t"/>
        <a:lstStyle/>
        <a:p>
          <a:pPr>
            <a:spcAft>
              <a:spcPts val="400"/>
            </a:spcAft>
          </a:pPr>
          <a:r>
            <a:rPr lang="es-AR" sz="1500" dirty="0"/>
            <a:t> Materialidad</a:t>
          </a:r>
        </a:p>
      </dgm:t>
    </dgm:pt>
    <dgm:pt modelId="{15123EC6-515A-4240-98CD-F7B630E13326}" type="parTrans" cxnId="{AB93F2DD-6F3F-4D9D-8C4C-453FC5D32004}">
      <dgm:prSet/>
      <dgm:spPr/>
      <dgm:t>
        <a:bodyPr/>
        <a:lstStyle/>
        <a:p>
          <a:endParaRPr lang="es-AR"/>
        </a:p>
      </dgm:t>
    </dgm:pt>
    <dgm:pt modelId="{80507CB8-CDCE-42EB-85F7-A5011E0B1EA2}" type="sibTrans" cxnId="{AB93F2DD-6F3F-4D9D-8C4C-453FC5D32004}">
      <dgm:prSet/>
      <dgm:spPr/>
      <dgm:t>
        <a:bodyPr/>
        <a:lstStyle/>
        <a:p>
          <a:endParaRPr lang="es-AR"/>
        </a:p>
      </dgm:t>
    </dgm:pt>
    <dgm:pt modelId="{17D31FBE-9B81-434E-B7BB-34DF9DD731D6}">
      <dgm:prSet custT="1"/>
      <dgm:spPr/>
      <dgm:t>
        <a:bodyPr/>
        <a:lstStyle/>
        <a:p>
          <a:pPr>
            <a:spcAft>
              <a:spcPts val="400"/>
            </a:spcAft>
          </a:pPr>
          <a:r>
            <a:rPr lang="es-AR" sz="1500" dirty="0"/>
            <a:t> Precisión</a:t>
          </a:r>
        </a:p>
      </dgm:t>
    </dgm:pt>
    <dgm:pt modelId="{00171798-743C-47FE-9390-02CBB4E877FD}" type="parTrans" cxnId="{5260E39B-5A8C-4CF4-B67E-B935BE350578}">
      <dgm:prSet/>
      <dgm:spPr/>
      <dgm:t>
        <a:bodyPr/>
        <a:lstStyle/>
        <a:p>
          <a:endParaRPr lang="es-AR"/>
        </a:p>
      </dgm:t>
    </dgm:pt>
    <dgm:pt modelId="{B06C821F-5D8E-4B5E-A115-3156D4C367BE}" type="sibTrans" cxnId="{5260E39B-5A8C-4CF4-B67E-B935BE350578}">
      <dgm:prSet/>
      <dgm:spPr/>
      <dgm:t>
        <a:bodyPr/>
        <a:lstStyle/>
        <a:p>
          <a:endParaRPr lang="es-AR"/>
        </a:p>
      </dgm:t>
    </dgm:pt>
    <dgm:pt modelId="{33AD0F7B-929C-4451-ADA3-87B93C060E54}" type="pres">
      <dgm:prSet presAssocID="{C9F38829-636D-442A-96A7-587125EA0062}" presName="Name0" presStyleCnt="0">
        <dgm:presLayoutVars>
          <dgm:dir/>
          <dgm:animLvl val="lvl"/>
          <dgm:resizeHandles val="exact"/>
        </dgm:presLayoutVars>
      </dgm:prSet>
      <dgm:spPr/>
    </dgm:pt>
    <dgm:pt modelId="{EE12D568-1574-43CA-B129-051334A638CE}" type="pres">
      <dgm:prSet presAssocID="{C9F38829-636D-442A-96A7-587125EA0062}" presName="tSp" presStyleCnt="0"/>
      <dgm:spPr/>
    </dgm:pt>
    <dgm:pt modelId="{E31944F1-6B6A-4EBB-84E6-12DBF79E2A96}" type="pres">
      <dgm:prSet presAssocID="{C9F38829-636D-442A-96A7-587125EA0062}" presName="bSp" presStyleCnt="0"/>
      <dgm:spPr/>
    </dgm:pt>
    <dgm:pt modelId="{F864C5AA-F150-4793-91B1-79901C39FB58}" type="pres">
      <dgm:prSet presAssocID="{C9F38829-636D-442A-96A7-587125EA0062}" presName="process" presStyleCnt="0"/>
      <dgm:spPr/>
    </dgm:pt>
    <dgm:pt modelId="{C5303211-993D-4458-9FEC-1CD947A74EB0}" type="pres">
      <dgm:prSet presAssocID="{0C9C0653-34D7-42E3-A2EF-34D4B11E45F8}" presName="composite1" presStyleCnt="0"/>
      <dgm:spPr/>
    </dgm:pt>
    <dgm:pt modelId="{FACD640F-5242-4CC9-9E33-150567F5BBE0}" type="pres">
      <dgm:prSet presAssocID="{0C9C0653-34D7-42E3-A2EF-34D4B11E45F8}" presName="dummyNode1" presStyleLbl="node1" presStyleIdx="0" presStyleCnt="2"/>
      <dgm:spPr/>
    </dgm:pt>
    <dgm:pt modelId="{2C8B9B5D-A67F-4431-91A8-3B6CA16B64A9}" type="pres">
      <dgm:prSet presAssocID="{0C9C0653-34D7-42E3-A2EF-34D4B11E45F8}" presName="childNode1" presStyleLbl="bgAcc1" presStyleIdx="0" presStyleCnt="2" custScaleX="179703" custScaleY="116805" custLinFactNeighborX="19981" custLinFactNeighborY="7311">
        <dgm:presLayoutVars>
          <dgm:bulletEnabled val="1"/>
        </dgm:presLayoutVars>
      </dgm:prSet>
      <dgm:spPr/>
    </dgm:pt>
    <dgm:pt modelId="{13C54BA3-AFA6-402D-BF81-79E090F1BE2D}" type="pres">
      <dgm:prSet presAssocID="{0C9C0653-34D7-42E3-A2EF-34D4B11E45F8}" presName="childNode1tx" presStyleLbl="bgAcc1" presStyleIdx="0" presStyleCnt="2">
        <dgm:presLayoutVars>
          <dgm:bulletEnabled val="1"/>
        </dgm:presLayoutVars>
      </dgm:prSet>
      <dgm:spPr/>
    </dgm:pt>
    <dgm:pt modelId="{617FA74F-C4DD-4238-9CD9-753227C69974}" type="pres">
      <dgm:prSet presAssocID="{0C9C0653-34D7-42E3-A2EF-34D4B11E45F8}" presName="parentNode1" presStyleLbl="node1" presStyleIdx="0" presStyleCnt="2" custLinFactNeighborX="41507" custLinFactNeighborY="24611">
        <dgm:presLayoutVars>
          <dgm:chMax val="1"/>
          <dgm:bulletEnabled val="1"/>
        </dgm:presLayoutVars>
      </dgm:prSet>
      <dgm:spPr/>
    </dgm:pt>
    <dgm:pt modelId="{4409DB6E-C5D5-4498-AEE7-254D674D47C1}" type="pres">
      <dgm:prSet presAssocID="{0C9C0653-34D7-42E3-A2EF-34D4B11E45F8}" presName="connSite1" presStyleCnt="0"/>
      <dgm:spPr/>
    </dgm:pt>
    <dgm:pt modelId="{733B5CF2-76B8-4D2D-9E42-4BA5F1CD7085}" type="pres">
      <dgm:prSet presAssocID="{D42180EC-CEC9-4491-B65F-F1944C810994}" presName="Name9" presStyleLbl="sibTrans2D1" presStyleIdx="0" presStyleCnt="1" custAng="736558" custFlipHor="1" custScaleX="11046" custScaleY="2595" custLinFactNeighborX="22242" custLinFactNeighborY="25431"/>
      <dgm:spPr/>
    </dgm:pt>
    <dgm:pt modelId="{19315280-9F10-4CC7-B13F-D6E03CDC7551}" type="pres">
      <dgm:prSet presAssocID="{65C9079A-FE1E-43E4-8127-E47DD4ABA862}" presName="composite2" presStyleCnt="0"/>
      <dgm:spPr/>
    </dgm:pt>
    <dgm:pt modelId="{CD2C8A90-5AF3-4389-BB22-054DD53C4444}" type="pres">
      <dgm:prSet presAssocID="{65C9079A-FE1E-43E4-8127-E47DD4ABA862}" presName="dummyNode2" presStyleLbl="node1" presStyleIdx="0" presStyleCnt="2"/>
      <dgm:spPr/>
    </dgm:pt>
    <dgm:pt modelId="{02F2C4DB-8E01-4E5C-82D7-45557254B2E4}" type="pres">
      <dgm:prSet presAssocID="{65C9079A-FE1E-43E4-8127-E47DD4ABA862}" presName="childNode2" presStyleLbl="bgAcc1" presStyleIdx="1" presStyleCnt="2" custLinFactNeighborX="32168" custLinFactNeighborY="-32760">
        <dgm:presLayoutVars>
          <dgm:bulletEnabled val="1"/>
        </dgm:presLayoutVars>
      </dgm:prSet>
      <dgm:spPr>
        <a:prstGeom prst="roundRect">
          <a:avLst>
            <a:gd name="adj" fmla="val 10000"/>
          </a:avLst>
        </a:prstGeom>
      </dgm:spPr>
    </dgm:pt>
    <dgm:pt modelId="{D7D9CCE3-D0A2-4FFA-8E29-9BE9ACD15657}" type="pres">
      <dgm:prSet presAssocID="{65C9079A-FE1E-43E4-8127-E47DD4ABA862}" presName="childNode2tx" presStyleLbl="bgAcc1" presStyleIdx="1" presStyleCnt="2">
        <dgm:presLayoutVars>
          <dgm:bulletEnabled val="1"/>
        </dgm:presLayoutVars>
      </dgm:prSet>
      <dgm:spPr/>
    </dgm:pt>
    <dgm:pt modelId="{872A74CD-CA0D-497B-8315-F647B6FE3DF5}" type="pres">
      <dgm:prSet presAssocID="{65C9079A-FE1E-43E4-8127-E47DD4ABA862}" presName="parentNode2" presStyleLbl="node1" presStyleIdx="1" presStyleCnt="2" custLinFactNeighborX="17439" custLinFactNeighborY="-66820">
        <dgm:presLayoutVars>
          <dgm:chMax val="0"/>
          <dgm:bulletEnabled val="1"/>
        </dgm:presLayoutVars>
      </dgm:prSet>
      <dgm:spPr/>
    </dgm:pt>
    <dgm:pt modelId="{517D1F47-5838-41B1-84D8-54BD3241FB48}" type="pres">
      <dgm:prSet presAssocID="{65C9079A-FE1E-43E4-8127-E47DD4ABA862}" presName="connSite2" presStyleCnt="0"/>
      <dgm:spPr/>
    </dgm:pt>
  </dgm:ptLst>
  <dgm:cxnLst>
    <dgm:cxn modelId="{0AF43A00-BB90-4F19-87C4-24C68CBD1785}" type="presOf" srcId="{33B5AA86-ADE3-4B52-B1F7-3B6DB9F93362}" destId="{D7D9CCE3-D0A2-4FFA-8E29-9BE9ACD15657}" srcOrd="1" destOrd="2" presId="urn:microsoft.com/office/officeart/2005/8/layout/hProcess4"/>
    <dgm:cxn modelId="{3D4C8D03-4817-4442-BB2D-9CAD66D6ADA1}" type="presOf" srcId="{0C9C0653-34D7-42E3-A2EF-34D4B11E45F8}" destId="{617FA74F-C4DD-4238-9CD9-753227C69974}" srcOrd="0" destOrd="0" presId="urn:microsoft.com/office/officeart/2005/8/layout/hProcess4"/>
    <dgm:cxn modelId="{280DB90C-DF2D-4526-8580-FF1F37C457FF}" type="presOf" srcId="{17D31FBE-9B81-434E-B7BB-34DF9DD731D6}" destId="{13C54BA3-AFA6-402D-BF81-79E090F1BE2D}" srcOrd="1" destOrd="6" presId="urn:microsoft.com/office/officeart/2005/8/layout/hProcess4"/>
    <dgm:cxn modelId="{F3CEC219-11DC-4CB1-8637-3694E94872D3}" type="presOf" srcId="{5CFEE4A9-2158-404C-BB2F-B3C3BCBB9D33}" destId="{02F2C4DB-8E01-4E5C-82D7-45557254B2E4}" srcOrd="0" destOrd="1" presId="urn:microsoft.com/office/officeart/2005/8/layout/hProcess4"/>
    <dgm:cxn modelId="{C19C721D-5813-4CFC-8032-E37944D202DE}" srcId="{65C9079A-FE1E-43E4-8127-E47DD4ABA862}" destId="{5CFEE4A9-2158-404C-BB2F-B3C3BCBB9D33}" srcOrd="1" destOrd="0" parTransId="{6944DC6A-88F8-4DDD-AEE3-9B6F954F3F61}" sibTransId="{5E7A7984-AA70-4901-9D98-2BD001497668}"/>
    <dgm:cxn modelId="{71CE4B25-A010-4C4F-A265-AC29CA01DB17}" type="presOf" srcId="{D42180EC-CEC9-4491-B65F-F1944C810994}" destId="{733B5CF2-76B8-4D2D-9E42-4BA5F1CD7085}" srcOrd="0" destOrd="0" presId="urn:microsoft.com/office/officeart/2005/8/layout/hProcess4"/>
    <dgm:cxn modelId="{43B5252A-DA54-45D8-BE7B-2F64F9B2B64D}" type="presOf" srcId="{C2855430-7B71-4B31-B2F5-F5283A7C9728}" destId="{2C8B9B5D-A67F-4431-91A8-3B6CA16B64A9}" srcOrd="0" destOrd="5" presId="urn:microsoft.com/office/officeart/2005/8/layout/hProcess4"/>
    <dgm:cxn modelId="{B1E09E32-9F64-4125-8464-253087409840}" type="presOf" srcId="{4096D845-A26D-428A-AE0C-E68E53109DB5}" destId="{13C54BA3-AFA6-402D-BF81-79E090F1BE2D}" srcOrd="1" destOrd="2" presId="urn:microsoft.com/office/officeart/2005/8/layout/hProcess4"/>
    <dgm:cxn modelId="{160FAF37-D8CD-45B5-A73D-B6D0B32051BD}" srcId="{0C9C0653-34D7-42E3-A2EF-34D4B11E45F8}" destId="{C4D3F440-E3C9-4B5E-A6FF-819AA75DF743}" srcOrd="0" destOrd="0" parTransId="{27F85232-B024-48C7-BDE2-430EC81117CF}" sibTransId="{86926FE1-FC71-4851-A01B-3DAF9113D0FB}"/>
    <dgm:cxn modelId="{96DFBC5C-A394-4286-BF2B-B91421528642}" type="presOf" srcId="{33B5AA86-ADE3-4B52-B1F7-3B6DB9F93362}" destId="{02F2C4DB-8E01-4E5C-82D7-45557254B2E4}" srcOrd="0" destOrd="2" presId="urn:microsoft.com/office/officeart/2005/8/layout/hProcess4"/>
    <dgm:cxn modelId="{61092C5E-C641-4AD4-832E-FAA24BEA691C}" srcId="{65C9079A-FE1E-43E4-8127-E47DD4ABA862}" destId="{33B5AA86-ADE3-4B52-B1F7-3B6DB9F93362}" srcOrd="2" destOrd="0" parTransId="{75692A4B-71A3-4B2E-8F52-547F4275E8EB}" sibTransId="{42C4400A-0CE7-4308-98FF-53D645723242}"/>
    <dgm:cxn modelId="{E053E760-4CD6-4C41-97A7-FB670AB1C4B4}" type="presOf" srcId="{1F6BB059-7A7D-4B03-838B-290C990900EE}" destId="{13C54BA3-AFA6-402D-BF81-79E090F1BE2D}" srcOrd="1" destOrd="3" presId="urn:microsoft.com/office/officeart/2005/8/layout/hProcess4"/>
    <dgm:cxn modelId="{3D9A3C64-A464-489D-B794-AD310E94FB81}" srcId="{0C9C0653-34D7-42E3-A2EF-34D4B11E45F8}" destId="{4096D845-A26D-428A-AE0C-E68E53109DB5}" srcOrd="2" destOrd="0" parTransId="{E82E902E-4A38-4BCB-8B6D-5290B1E14D1F}" sibTransId="{4D36F4EF-8D61-4522-A9D2-6ED00CC56AC5}"/>
    <dgm:cxn modelId="{6A704A65-E3F7-4F9F-A90D-88C897D658C4}" type="presOf" srcId="{5CFEE4A9-2158-404C-BB2F-B3C3BCBB9D33}" destId="{D7D9CCE3-D0A2-4FFA-8E29-9BE9ACD15657}" srcOrd="1" destOrd="1" presId="urn:microsoft.com/office/officeart/2005/8/layout/hProcess4"/>
    <dgm:cxn modelId="{FE9C8C66-4ED7-4CC2-9629-A3DFFEAB9A1A}" type="presOf" srcId="{1F6BB059-7A7D-4B03-838B-290C990900EE}" destId="{2C8B9B5D-A67F-4431-91A8-3B6CA16B64A9}" srcOrd="0" destOrd="3" presId="urn:microsoft.com/office/officeart/2005/8/layout/hProcess4"/>
    <dgm:cxn modelId="{EE01DB47-8395-4985-BEBD-04F2C517D786}" type="presOf" srcId="{4096D845-A26D-428A-AE0C-E68E53109DB5}" destId="{2C8B9B5D-A67F-4431-91A8-3B6CA16B64A9}" srcOrd="0" destOrd="2" presId="urn:microsoft.com/office/officeart/2005/8/layout/hProcess4"/>
    <dgm:cxn modelId="{2C16AF70-D953-4C36-8887-903C3179D599}" type="presOf" srcId="{C9F38829-636D-442A-96A7-587125EA0062}" destId="{33AD0F7B-929C-4451-ADA3-87B93C060E54}" srcOrd="0" destOrd="0" presId="urn:microsoft.com/office/officeart/2005/8/layout/hProcess4"/>
    <dgm:cxn modelId="{95F51F73-F61C-4F32-BA9B-09FB642415E6}" type="presOf" srcId="{B0A81F6F-9D0F-4307-92A5-906CE6CB1C38}" destId="{02F2C4DB-8E01-4E5C-82D7-45557254B2E4}" srcOrd="0" destOrd="0" presId="urn:microsoft.com/office/officeart/2005/8/layout/hProcess4"/>
    <dgm:cxn modelId="{00E33855-9599-4B6A-A8C4-7B46DD50D450}" srcId="{0C9C0653-34D7-42E3-A2EF-34D4B11E45F8}" destId="{65BB82E0-B1C9-44D5-B8CD-771F101329F0}" srcOrd="4" destOrd="0" parTransId="{7563AEEA-1C7E-4F01-882B-DD26EA152396}" sibTransId="{39DF5AC2-71FA-4AC0-B953-781F465EBA3D}"/>
    <dgm:cxn modelId="{21DC2E76-A330-4B04-840A-979AFDA7E010}" type="presOf" srcId="{C4D3F440-E3C9-4B5E-A6FF-819AA75DF743}" destId="{13C54BA3-AFA6-402D-BF81-79E090F1BE2D}" srcOrd="1" destOrd="0" presId="urn:microsoft.com/office/officeart/2005/8/layout/hProcess4"/>
    <dgm:cxn modelId="{A21C5486-4189-4E01-9F56-2A14C4997B7C}" type="presOf" srcId="{B0A81F6F-9D0F-4307-92A5-906CE6CB1C38}" destId="{D7D9CCE3-D0A2-4FFA-8E29-9BE9ACD15657}" srcOrd="1" destOrd="0" presId="urn:microsoft.com/office/officeart/2005/8/layout/hProcess4"/>
    <dgm:cxn modelId="{20E1FA8E-148C-4F51-B313-7F81B722DDF6}" srcId="{0C9C0653-34D7-42E3-A2EF-34D4B11E45F8}" destId="{FC833BF7-4EBB-492E-8D7A-CA36E082A5DF}" srcOrd="1" destOrd="0" parTransId="{3BFB8B5A-CA1E-433C-8F1C-E362A8DF7EE8}" sibTransId="{CC8A4380-D96E-4683-A444-CAD723CAF801}"/>
    <dgm:cxn modelId="{A48C2095-E408-46C6-BCEC-60403E579D92}" srcId="{C9F38829-636D-442A-96A7-587125EA0062}" destId="{0C9C0653-34D7-42E3-A2EF-34D4B11E45F8}" srcOrd="0" destOrd="0" parTransId="{033445DC-4DC8-4E34-8773-14D883BD73CB}" sibTransId="{D42180EC-CEC9-4491-B65F-F1944C810994}"/>
    <dgm:cxn modelId="{89809596-488D-4940-B3DF-3EDFB30A6A1C}" type="presOf" srcId="{65C9079A-FE1E-43E4-8127-E47DD4ABA862}" destId="{872A74CD-CA0D-497B-8315-F647B6FE3DF5}" srcOrd="0" destOrd="0" presId="urn:microsoft.com/office/officeart/2005/8/layout/hProcess4"/>
    <dgm:cxn modelId="{5260E39B-5A8C-4CF4-B67E-B935BE350578}" srcId="{0C9C0653-34D7-42E3-A2EF-34D4B11E45F8}" destId="{17D31FBE-9B81-434E-B7BB-34DF9DD731D6}" srcOrd="6" destOrd="0" parTransId="{00171798-743C-47FE-9390-02CBB4E877FD}" sibTransId="{B06C821F-5D8E-4B5E-A115-3156D4C367BE}"/>
    <dgm:cxn modelId="{9E545A9C-5BF0-4A69-B41F-5CBFE16A3983}" type="presOf" srcId="{65BB82E0-B1C9-44D5-B8CD-771F101329F0}" destId="{2C8B9B5D-A67F-4431-91A8-3B6CA16B64A9}" srcOrd="0" destOrd="4" presId="urn:microsoft.com/office/officeart/2005/8/layout/hProcess4"/>
    <dgm:cxn modelId="{2C43489F-9278-4CF9-A7BE-540191BE3616}" type="presOf" srcId="{65BB82E0-B1C9-44D5-B8CD-771F101329F0}" destId="{13C54BA3-AFA6-402D-BF81-79E090F1BE2D}" srcOrd="1" destOrd="4" presId="urn:microsoft.com/office/officeart/2005/8/layout/hProcess4"/>
    <dgm:cxn modelId="{508B83A0-81B1-41D5-9A17-EBC88F5A577F}" srcId="{0C9C0653-34D7-42E3-A2EF-34D4B11E45F8}" destId="{1F6BB059-7A7D-4B03-838B-290C990900EE}" srcOrd="3" destOrd="0" parTransId="{64F484F9-0378-4CA5-9482-C83061EB6095}" sibTransId="{80A70625-8F34-4886-9662-F54B00B02B34}"/>
    <dgm:cxn modelId="{C66DD4B4-B551-4CDC-988D-A4314361086F}" type="presOf" srcId="{FC833BF7-4EBB-492E-8D7A-CA36E082A5DF}" destId="{2C8B9B5D-A67F-4431-91A8-3B6CA16B64A9}" srcOrd="0" destOrd="1" presId="urn:microsoft.com/office/officeart/2005/8/layout/hProcess4"/>
    <dgm:cxn modelId="{4B335ABB-AED1-4D09-8AF8-DB4D75FB5725}" type="presOf" srcId="{17D31FBE-9B81-434E-B7BB-34DF9DD731D6}" destId="{2C8B9B5D-A67F-4431-91A8-3B6CA16B64A9}" srcOrd="0" destOrd="6" presId="urn:microsoft.com/office/officeart/2005/8/layout/hProcess4"/>
    <dgm:cxn modelId="{C4406BC2-CE1A-49F5-B29D-9CB1AA9591B6}" type="presOf" srcId="{C2855430-7B71-4B31-B2F5-F5283A7C9728}" destId="{13C54BA3-AFA6-402D-BF81-79E090F1BE2D}" srcOrd="1" destOrd="5" presId="urn:microsoft.com/office/officeart/2005/8/layout/hProcess4"/>
    <dgm:cxn modelId="{A9FD32CB-883F-486F-BF96-544A89273866}" srcId="{65C9079A-FE1E-43E4-8127-E47DD4ABA862}" destId="{B0A81F6F-9D0F-4307-92A5-906CE6CB1C38}" srcOrd="0" destOrd="0" parTransId="{B538A640-2372-4199-83D5-E5BA07D8E3B1}" sibTransId="{FFE439F5-06F7-4B07-BF4D-056B2EEE808D}"/>
    <dgm:cxn modelId="{F9C767CD-5CAB-4ACF-9015-80E2558F617E}" srcId="{C9F38829-636D-442A-96A7-587125EA0062}" destId="{65C9079A-FE1E-43E4-8127-E47DD4ABA862}" srcOrd="1" destOrd="0" parTransId="{344D181F-90FC-4BC7-8E00-DAD84DD12BC9}" sibTransId="{A99D4498-EC28-478F-A056-DCB2A294D9DF}"/>
    <dgm:cxn modelId="{AB93F2DD-6F3F-4D9D-8C4C-453FC5D32004}" srcId="{0C9C0653-34D7-42E3-A2EF-34D4B11E45F8}" destId="{C2855430-7B71-4B31-B2F5-F5283A7C9728}" srcOrd="5" destOrd="0" parTransId="{15123EC6-515A-4240-98CD-F7B630E13326}" sibTransId="{80507CB8-CDCE-42EB-85F7-A5011E0B1EA2}"/>
    <dgm:cxn modelId="{87CC29E9-F201-4B34-A01B-493D0255234C}" type="presOf" srcId="{FC833BF7-4EBB-492E-8D7A-CA36E082A5DF}" destId="{13C54BA3-AFA6-402D-BF81-79E090F1BE2D}" srcOrd="1" destOrd="1" presId="urn:microsoft.com/office/officeart/2005/8/layout/hProcess4"/>
    <dgm:cxn modelId="{E1C1B5FD-551A-49C4-B8A2-79024984F0FE}" type="presOf" srcId="{C4D3F440-E3C9-4B5E-A6FF-819AA75DF743}" destId="{2C8B9B5D-A67F-4431-91A8-3B6CA16B64A9}" srcOrd="0" destOrd="0" presId="urn:microsoft.com/office/officeart/2005/8/layout/hProcess4"/>
    <dgm:cxn modelId="{E87842B3-2F5B-4EDE-8228-2301279E982D}" type="presParOf" srcId="{33AD0F7B-929C-4451-ADA3-87B93C060E54}" destId="{EE12D568-1574-43CA-B129-051334A638CE}" srcOrd="0" destOrd="0" presId="urn:microsoft.com/office/officeart/2005/8/layout/hProcess4"/>
    <dgm:cxn modelId="{5BFEAEC5-5C18-4BC0-A1D9-D1FCFF9FC6A2}" type="presParOf" srcId="{33AD0F7B-929C-4451-ADA3-87B93C060E54}" destId="{E31944F1-6B6A-4EBB-84E6-12DBF79E2A96}" srcOrd="1" destOrd="0" presId="urn:microsoft.com/office/officeart/2005/8/layout/hProcess4"/>
    <dgm:cxn modelId="{A156A35B-E57A-48F4-828D-63741E161FB6}" type="presParOf" srcId="{33AD0F7B-929C-4451-ADA3-87B93C060E54}" destId="{F864C5AA-F150-4793-91B1-79901C39FB58}" srcOrd="2" destOrd="0" presId="urn:microsoft.com/office/officeart/2005/8/layout/hProcess4"/>
    <dgm:cxn modelId="{A7246072-E9A7-4D9F-826A-B678BCF07F12}" type="presParOf" srcId="{F864C5AA-F150-4793-91B1-79901C39FB58}" destId="{C5303211-993D-4458-9FEC-1CD947A74EB0}" srcOrd="0" destOrd="0" presId="urn:microsoft.com/office/officeart/2005/8/layout/hProcess4"/>
    <dgm:cxn modelId="{BC049658-8B6F-445A-B6F6-F0A4D0DD5AFF}" type="presParOf" srcId="{C5303211-993D-4458-9FEC-1CD947A74EB0}" destId="{FACD640F-5242-4CC9-9E33-150567F5BBE0}" srcOrd="0" destOrd="0" presId="urn:microsoft.com/office/officeart/2005/8/layout/hProcess4"/>
    <dgm:cxn modelId="{F1CFD615-E2FB-4CE0-9AB5-0170108EDEF5}" type="presParOf" srcId="{C5303211-993D-4458-9FEC-1CD947A74EB0}" destId="{2C8B9B5D-A67F-4431-91A8-3B6CA16B64A9}" srcOrd="1" destOrd="0" presId="urn:microsoft.com/office/officeart/2005/8/layout/hProcess4"/>
    <dgm:cxn modelId="{D978A681-1054-42A8-A847-8A321DCE7238}" type="presParOf" srcId="{C5303211-993D-4458-9FEC-1CD947A74EB0}" destId="{13C54BA3-AFA6-402D-BF81-79E090F1BE2D}" srcOrd="2" destOrd="0" presId="urn:microsoft.com/office/officeart/2005/8/layout/hProcess4"/>
    <dgm:cxn modelId="{B7CCDAE3-4A76-411B-9384-9102052F9A12}" type="presParOf" srcId="{C5303211-993D-4458-9FEC-1CD947A74EB0}" destId="{617FA74F-C4DD-4238-9CD9-753227C69974}" srcOrd="3" destOrd="0" presId="urn:microsoft.com/office/officeart/2005/8/layout/hProcess4"/>
    <dgm:cxn modelId="{83E0D5A1-6C5C-4184-AE13-53C25415720F}" type="presParOf" srcId="{C5303211-993D-4458-9FEC-1CD947A74EB0}" destId="{4409DB6E-C5D5-4498-AEE7-254D674D47C1}" srcOrd="4" destOrd="0" presId="urn:microsoft.com/office/officeart/2005/8/layout/hProcess4"/>
    <dgm:cxn modelId="{A0B28F92-2FB9-42A4-887A-B69D0887909D}" type="presParOf" srcId="{F864C5AA-F150-4793-91B1-79901C39FB58}" destId="{733B5CF2-76B8-4D2D-9E42-4BA5F1CD7085}" srcOrd="1" destOrd="0" presId="urn:microsoft.com/office/officeart/2005/8/layout/hProcess4"/>
    <dgm:cxn modelId="{44A91D50-784D-47C8-AA56-195CEE0DC929}" type="presParOf" srcId="{F864C5AA-F150-4793-91B1-79901C39FB58}" destId="{19315280-9F10-4CC7-B13F-D6E03CDC7551}" srcOrd="2" destOrd="0" presId="urn:microsoft.com/office/officeart/2005/8/layout/hProcess4"/>
    <dgm:cxn modelId="{6AFA25CB-6D9A-4EF3-B0DF-FDC5D7C54763}" type="presParOf" srcId="{19315280-9F10-4CC7-B13F-D6E03CDC7551}" destId="{CD2C8A90-5AF3-4389-BB22-054DD53C4444}" srcOrd="0" destOrd="0" presId="urn:microsoft.com/office/officeart/2005/8/layout/hProcess4"/>
    <dgm:cxn modelId="{754BE2B0-838E-4DBC-A066-7354DF77267C}" type="presParOf" srcId="{19315280-9F10-4CC7-B13F-D6E03CDC7551}" destId="{02F2C4DB-8E01-4E5C-82D7-45557254B2E4}" srcOrd="1" destOrd="0" presId="urn:microsoft.com/office/officeart/2005/8/layout/hProcess4"/>
    <dgm:cxn modelId="{1F39F7B8-045F-4992-87BF-9CAC3D465CAF}" type="presParOf" srcId="{19315280-9F10-4CC7-B13F-D6E03CDC7551}" destId="{D7D9CCE3-D0A2-4FFA-8E29-9BE9ACD15657}" srcOrd="2" destOrd="0" presId="urn:microsoft.com/office/officeart/2005/8/layout/hProcess4"/>
    <dgm:cxn modelId="{3BCE2ADD-79A8-499A-893A-C475D4B5FB14}" type="presParOf" srcId="{19315280-9F10-4CC7-B13F-D6E03CDC7551}" destId="{872A74CD-CA0D-497B-8315-F647B6FE3DF5}" srcOrd="3" destOrd="0" presId="urn:microsoft.com/office/officeart/2005/8/layout/hProcess4"/>
    <dgm:cxn modelId="{66BC8D48-C930-4E3A-8683-74D4EDE1F494}" type="presParOf" srcId="{19315280-9F10-4CC7-B13F-D6E03CDC7551}" destId="{517D1F47-5838-41B1-84D8-54BD3241FB4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DA122FB-085D-486F-BFED-AE65E5557905}"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AR"/>
        </a:p>
      </dgm:t>
    </dgm:pt>
    <dgm:pt modelId="{AB13888F-45F2-4958-BC90-55A39D01D28A}">
      <dgm:prSet custT="1"/>
      <dgm:spPr/>
      <dgm:t>
        <a:bodyPr/>
        <a:lstStyle/>
        <a:p>
          <a:pPr rtl="0"/>
          <a:r>
            <a:rPr lang="es-ES" sz="1600" dirty="0">
              <a:latin typeface="Calibri" pitchFamily="34" charset="0"/>
            </a:rPr>
            <a:t>El propósito del negocio debe ser superar la pobreza, afrontando uno o más problemas que amenazan a las personas y a la sociedad en general en áreas como la educación, salud, acceso a tecnología y el ambiente, entre otros. El fin último nunca es el máximo beneficio.</a:t>
          </a:r>
        </a:p>
      </dgm:t>
    </dgm:pt>
    <dgm:pt modelId="{72DB8DE1-3221-4FAC-8D19-604B209714B8}" type="parTrans" cxnId="{82333E50-F26B-4D1A-BEC6-E60CDC815714}">
      <dgm:prSet/>
      <dgm:spPr/>
      <dgm:t>
        <a:bodyPr/>
        <a:lstStyle/>
        <a:p>
          <a:endParaRPr lang="es-AR"/>
        </a:p>
      </dgm:t>
    </dgm:pt>
    <dgm:pt modelId="{48B35113-F365-4AE4-AC37-6073AD248440}" type="sibTrans" cxnId="{82333E50-F26B-4D1A-BEC6-E60CDC815714}">
      <dgm:prSet/>
      <dgm:spPr/>
      <dgm:t>
        <a:bodyPr/>
        <a:lstStyle/>
        <a:p>
          <a:endParaRPr lang="es-AR"/>
        </a:p>
      </dgm:t>
    </dgm:pt>
    <dgm:pt modelId="{38BEE142-D6E0-4491-97E1-50F3BF2EBE0D}">
      <dgm:prSet custT="1"/>
      <dgm:spPr/>
      <dgm:t>
        <a:bodyPr/>
        <a:lstStyle/>
        <a:p>
          <a:pPr rtl="0"/>
          <a:r>
            <a:rPr lang="es-ES" sz="1600" dirty="0">
              <a:latin typeface="Calibri" pitchFamily="34" charset="0"/>
            </a:rPr>
            <a:t>Debe ser financiera y económicamente sostenible.</a:t>
          </a:r>
        </a:p>
      </dgm:t>
    </dgm:pt>
    <dgm:pt modelId="{A49D6C31-5EEA-45C4-BB23-42E9AFB74236}" type="parTrans" cxnId="{A20089E7-1C3F-4AAC-917A-3F71FEAFB26E}">
      <dgm:prSet/>
      <dgm:spPr/>
      <dgm:t>
        <a:bodyPr/>
        <a:lstStyle/>
        <a:p>
          <a:endParaRPr lang="es-AR"/>
        </a:p>
      </dgm:t>
    </dgm:pt>
    <dgm:pt modelId="{FD197419-58F9-4FD9-9503-FF528B040322}" type="sibTrans" cxnId="{A20089E7-1C3F-4AAC-917A-3F71FEAFB26E}">
      <dgm:prSet/>
      <dgm:spPr/>
      <dgm:t>
        <a:bodyPr/>
        <a:lstStyle/>
        <a:p>
          <a:endParaRPr lang="es-AR"/>
        </a:p>
      </dgm:t>
    </dgm:pt>
    <dgm:pt modelId="{471872C2-A21A-4CEF-A32C-618C7C958C8C}">
      <dgm:prSet custT="1"/>
      <dgm:spPr/>
      <dgm:t>
        <a:bodyPr/>
        <a:lstStyle/>
        <a:p>
          <a:pPr rtl="0"/>
          <a:r>
            <a:rPr lang="es-ES" sz="1600" dirty="0">
              <a:latin typeface="Calibri" pitchFamily="34" charset="0"/>
            </a:rPr>
            <a:t>Los inversores deben recibir de vuelta solamente la cantidad invertida, no dividendos, primas ni ningún tipo de regalía después de la inversión.</a:t>
          </a:r>
        </a:p>
      </dgm:t>
    </dgm:pt>
    <dgm:pt modelId="{58B6EFDB-3974-4B1D-9034-4BA996B9BBB9}" type="parTrans" cxnId="{187DD0B0-2369-45DD-9D91-CDE7081FDA5C}">
      <dgm:prSet/>
      <dgm:spPr/>
      <dgm:t>
        <a:bodyPr/>
        <a:lstStyle/>
        <a:p>
          <a:endParaRPr lang="es-AR"/>
        </a:p>
      </dgm:t>
    </dgm:pt>
    <dgm:pt modelId="{B976FF49-981A-4375-A0D1-66FDA4779CE0}" type="sibTrans" cxnId="{187DD0B0-2369-45DD-9D91-CDE7081FDA5C}">
      <dgm:prSet/>
      <dgm:spPr/>
      <dgm:t>
        <a:bodyPr/>
        <a:lstStyle/>
        <a:p>
          <a:endParaRPr lang="es-AR"/>
        </a:p>
      </dgm:t>
    </dgm:pt>
    <dgm:pt modelId="{A3F51C70-A021-468C-9F00-821E3E432AD8}">
      <dgm:prSet custT="1"/>
      <dgm:spPr/>
      <dgm:t>
        <a:bodyPr/>
        <a:lstStyle/>
        <a:p>
          <a:pPr rtl="0"/>
          <a:r>
            <a:rPr lang="es-ES" sz="1600" dirty="0">
              <a:latin typeface="Calibri" pitchFamily="34" charset="0"/>
            </a:rPr>
            <a:t>Una vez que la cantidad invertida es devuelta, el beneficio se mantiene en la compañía, negocio o empresa para expandirse o mejorarse.</a:t>
          </a:r>
        </a:p>
      </dgm:t>
    </dgm:pt>
    <dgm:pt modelId="{C03CDB08-B6D5-4E17-894B-5E27FD756EC2}" type="parTrans" cxnId="{5FFC880A-B469-4D31-ABA8-6D5A781950E9}">
      <dgm:prSet/>
      <dgm:spPr/>
      <dgm:t>
        <a:bodyPr/>
        <a:lstStyle/>
        <a:p>
          <a:endParaRPr lang="es-AR"/>
        </a:p>
      </dgm:t>
    </dgm:pt>
    <dgm:pt modelId="{B8558E85-49C7-4944-8722-2641D5F67EAB}" type="sibTrans" cxnId="{5FFC880A-B469-4D31-ABA8-6D5A781950E9}">
      <dgm:prSet/>
      <dgm:spPr/>
      <dgm:t>
        <a:bodyPr/>
        <a:lstStyle/>
        <a:p>
          <a:endParaRPr lang="es-AR"/>
        </a:p>
      </dgm:t>
    </dgm:pt>
    <dgm:pt modelId="{D38D9947-AF73-4894-B267-77E45A8C9D3F}">
      <dgm:prSet custT="1"/>
      <dgm:spPr/>
      <dgm:t>
        <a:bodyPr/>
        <a:lstStyle/>
        <a:p>
          <a:pPr rtl="0"/>
          <a:r>
            <a:rPr lang="es-ES" sz="1600">
              <a:latin typeface="Calibri" pitchFamily="34" charset="0"/>
            </a:rPr>
            <a:t>Respetar el medioambiente.</a:t>
          </a:r>
        </a:p>
      </dgm:t>
    </dgm:pt>
    <dgm:pt modelId="{E01C4C2C-1144-4CAB-AFDB-603551A12E4A}" type="parTrans" cxnId="{E1A6F442-5612-438B-B27B-5DAA3C3F293D}">
      <dgm:prSet/>
      <dgm:spPr/>
      <dgm:t>
        <a:bodyPr/>
        <a:lstStyle/>
        <a:p>
          <a:endParaRPr lang="es-AR"/>
        </a:p>
      </dgm:t>
    </dgm:pt>
    <dgm:pt modelId="{2DDB514D-E30B-4B70-976B-EF17F9F6E931}" type="sibTrans" cxnId="{E1A6F442-5612-438B-B27B-5DAA3C3F293D}">
      <dgm:prSet/>
      <dgm:spPr/>
      <dgm:t>
        <a:bodyPr/>
        <a:lstStyle/>
        <a:p>
          <a:endParaRPr lang="es-AR"/>
        </a:p>
      </dgm:t>
    </dgm:pt>
    <dgm:pt modelId="{83E9F418-DEF0-45DE-A9ED-335277819AE8}">
      <dgm:prSet custT="1"/>
      <dgm:spPr/>
      <dgm:t>
        <a:bodyPr/>
        <a:lstStyle/>
        <a:p>
          <a:pPr rtl="0"/>
          <a:r>
            <a:rPr lang="es-ES" sz="1600" dirty="0">
              <a:latin typeface="Calibri" pitchFamily="34" charset="0"/>
            </a:rPr>
            <a:t>Sus empleados tienen un sueldo justo y mejores condiciones laborales que lo normal.</a:t>
          </a:r>
        </a:p>
      </dgm:t>
    </dgm:pt>
    <dgm:pt modelId="{3D735DBF-BF9F-4C6E-85E4-3E3317A4E1FC}" type="parTrans" cxnId="{4BB9FF6B-9585-465B-A0C1-35FBD4AB7E53}">
      <dgm:prSet/>
      <dgm:spPr/>
      <dgm:t>
        <a:bodyPr/>
        <a:lstStyle/>
        <a:p>
          <a:endParaRPr lang="es-AR"/>
        </a:p>
      </dgm:t>
    </dgm:pt>
    <dgm:pt modelId="{3E29020E-3E52-42E4-837C-B2261DBEF5DD}" type="sibTrans" cxnId="{4BB9FF6B-9585-465B-A0C1-35FBD4AB7E53}">
      <dgm:prSet/>
      <dgm:spPr/>
      <dgm:t>
        <a:bodyPr/>
        <a:lstStyle/>
        <a:p>
          <a:endParaRPr lang="es-AR"/>
        </a:p>
      </dgm:t>
    </dgm:pt>
    <dgm:pt modelId="{ACA6F28A-0ABF-43BC-BBD5-0EF92D05ACE9}">
      <dgm:prSet custT="1"/>
      <dgm:spPr/>
      <dgm:t>
        <a:bodyPr/>
        <a:lstStyle/>
        <a:p>
          <a:pPr rtl="0"/>
          <a:r>
            <a:rPr lang="es-ES" sz="1600" dirty="0">
              <a:latin typeface="Calibri" pitchFamily="34" charset="0"/>
            </a:rPr>
            <a:t>La compañía, negocio, o empresa social hace todo lo anterior: con alegría."</a:t>
          </a:r>
        </a:p>
      </dgm:t>
    </dgm:pt>
    <dgm:pt modelId="{BBE2F7AB-DF3C-4347-9006-CD5FF16D92FB}" type="parTrans" cxnId="{92769216-BA29-4C97-A6D0-2A786D8832BC}">
      <dgm:prSet/>
      <dgm:spPr/>
      <dgm:t>
        <a:bodyPr/>
        <a:lstStyle/>
        <a:p>
          <a:endParaRPr lang="es-AR"/>
        </a:p>
      </dgm:t>
    </dgm:pt>
    <dgm:pt modelId="{97ED4881-AB82-4836-9243-778B5A35C70B}" type="sibTrans" cxnId="{92769216-BA29-4C97-A6D0-2A786D8832BC}">
      <dgm:prSet/>
      <dgm:spPr/>
      <dgm:t>
        <a:bodyPr/>
        <a:lstStyle/>
        <a:p>
          <a:endParaRPr lang="es-AR"/>
        </a:p>
      </dgm:t>
    </dgm:pt>
    <dgm:pt modelId="{042D38C1-70EB-4588-A9BB-BACEE2EF4006}" type="pres">
      <dgm:prSet presAssocID="{2DA122FB-085D-486F-BFED-AE65E5557905}" presName="linear" presStyleCnt="0">
        <dgm:presLayoutVars>
          <dgm:animLvl val="lvl"/>
          <dgm:resizeHandles val="exact"/>
        </dgm:presLayoutVars>
      </dgm:prSet>
      <dgm:spPr/>
    </dgm:pt>
    <dgm:pt modelId="{961C6625-1557-41AA-A1E1-228037EB836F}" type="pres">
      <dgm:prSet presAssocID="{AB13888F-45F2-4958-BC90-55A39D01D28A}" presName="parentText" presStyleLbl="node1" presStyleIdx="0" presStyleCnt="7">
        <dgm:presLayoutVars>
          <dgm:chMax val="0"/>
          <dgm:bulletEnabled val="1"/>
        </dgm:presLayoutVars>
      </dgm:prSet>
      <dgm:spPr/>
    </dgm:pt>
    <dgm:pt modelId="{D887A69D-6B86-4973-BDB1-D743E65D61AA}" type="pres">
      <dgm:prSet presAssocID="{48B35113-F365-4AE4-AC37-6073AD248440}" presName="spacer" presStyleCnt="0"/>
      <dgm:spPr/>
    </dgm:pt>
    <dgm:pt modelId="{959820F0-2F21-43CE-8D15-B62E1C2B7BEF}" type="pres">
      <dgm:prSet presAssocID="{38BEE142-D6E0-4491-97E1-50F3BF2EBE0D}" presName="parentText" presStyleLbl="node1" presStyleIdx="1" presStyleCnt="7">
        <dgm:presLayoutVars>
          <dgm:chMax val="0"/>
          <dgm:bulletEnabled val="1"/>
        </dgm:presLayoutVars>
      </dgm:prSet>
      <dgm:spPr/>
    </dgm:pt>
    <dgm:pt modelId="{CB8A1FE1-B860-45A3-A555-9FFFBCD0EAA9}" type="pres">
      <dgm:prSet presAssocID="{FD197419-58F9-4FD9-9503-FF528B040322}" presName="spacer" presStyleCnt="0"/>
      <dgm:spPr/>
    </dgm:pt>
    <dgm:pt modelId="{093399B5-B6A3-48E0-B58F-D4BF21B942F1}" type="pres">
      <dgm:prSet presAssocID="{471872C2-A21A-4CEF-A32C-618C7C958C8C}" presName="parentText" presStyleLbl="node1" presStyleIdx="2" presStyleCnt="7">
        <dgm:presLayoutVars>
          <dgm:chMax val="0"/>
          <dgm:bulletEnabled val="1"/>
        </dgm:presLayoutVars>
      </dgm:prSet>
      <dgm:spPr/>
    </dgm:pt>
    <dgm:pt modelId="{4E1E5684-F9C8-4A73-95DB-64B9E7138ECA}" type="pres">
      <dgm:prSet presAssocID="{B976FF49-981A-4375-A0D1-66FDA4779CE0}" presName="spacer" presStyleCnt="0"/>
      <dgm:spPr/>
    </dgm:pt>
    <dgm:pt modelId="{FAA4331E-77C8-4093-BC99-BB37AD7BD109}" type="pres">
      <dgm:prSet presAssocID="{A3F51C70-A021-468C-9F00-821E3E432AD8}" presName="parentText" presStyleLbl="node1" presStyleIdx="3" presStyleCnt="7">
        <dgm:presLayoutVars>
          <dgm:chMax val="0"/>
          <dgm:bulletEnabled val="1"/>
        </dgm:presLayoutVars>
      </dgm:prSet>
      <dgm:spPr/>
    </dgm:pt>
    <dgm:pt modelId="{C3152E50-679C-4AC7-ABA3-2B9A20441805}" type="pres">
      <dgm:prSet presAssocID="{B8558E85-49C7-4944-8722-2641D5F67EAB}" presName="spacer" presStyleCnt="0"/>
      <dgm:spPr/>
    </dgm:pt>
    <dgm:pt modelId="{494CF049-771E-4E12-A787-96970C6F514B}" type="pres">
      <dgm:prSet presAssocID="{D38D9947-AF73-4894-B267-77E45A8C9D3F}" presName="parentText" presStyleLbl="node1" presStyleIdx="4" presStyleCnt="7">
        <dgm:presLayoutVars>
          <dgm:chMax val="0"/>
          <dgm:bulletEnabled val="1"/>
        </dgm:presLayoutVars>
      </dgm:prSet>
      <dgm:spPr/>
    </dgm:pt>
    <dgm:pt modelId="{3B8DB1D9-28B2-4A72-B8F1-8F88EB594136}" type="pres">
      <dgm:prSet presAssocID="{2DDB514D-E30B-4B70-976B-EF17F9F6E931}" presName="spacer" presStyleCnt="0"/>
      <dgm:spPr/>
    </dgm:pt>
    <dgm:pt modelId="{1431639F-90B3-4CB6-8D78-3FE09763BC22}" type="pres">
      <dgm:prSet presAssocID="{83E9F418-DEF0-45DE-A9ED-335277819AE8}" presName="parentText" presStyleLbl="node1" presStyleIdx="5" presStyleCnt="7">
        <dgm:presLayoutVars>
          <dgm:chMax val="0"/>
          <dgm:bulletEnabled val="1"/>
        </dgm:presLayoutVars>
      </dgm:prSet>
      <dgm:spPr/>
    </dgm:pt>
    <dgm:pt modelId="{2D94925D-2061-4137-A358-DE954973EFC8}" type="pres">
      <dgm:prSet presAssocID="{3E29020E-3E52-42E4-837C-B2261DBEF5DD}" presName="spacer" presStyleCnt="0"/>
      <dgm:spPr/>
    </dgm:pt>
    <dgm:pt modelId="{6002F16A-D15C-411B-B945-77AB844DBF09}" type="pres">
      <dgm:prSet presAssocID="{ACA6F28A-0ABF-43BC-BBD5-0EF92D05ACE9}" presName="parentText" presStyleLbl="node1" presStyleIdx="6" presStyleCnt="7">
        <dgm:presLayoutVars>
          <dgm:chMax val="0"/>
          <dgm:bulletEnabled val="1"/>
        </dgm:presLayoutVars>
      </dgm:prSet>
      <dgm:spPr/>
    </dgm:pt>
  </dgm:ptLst>
  <dgm:cxnLst>
    <dgm:cxn modelId="{5FFC880A-B469-4D31-ABA8-6D5A781950E9}" srcId="{2DA122FB-085D-486F-BFED-AE65E5557905}" destId="{A3F51C70-A021-468C-9F00-821E3E432AD8}" srcOrd="3" destOrd="0" parTransId="{C03CDB08-B6D5-4E17-894B-5E27FD756EC2}" sibTransId="{B8558E85-49C7-4944-8722-2641D5F67EAB}"/>
    <dgm:cxn modelId="{92769216-BA29-4C97-A6D0-2A786D8832BC}" srcId="{2DA122FB-085D-486F-BFED-AE65E5557905}" destId="{ACA6F28A-0ABF-43BC-BBD5-0EF92D05ACE9}" srcOrd="6" destOrd="0" parTransId="{BBE2F7AB-DF3C-4347-9006-CD5FF16D92FB}" sibTransId="{97ED4881-AB82-4836-9243-778B5A35C70B}"/>
    <dgm:cxn modelId="{CF1A1821-14AD-43A0-ACB4-9E62132342A5}" type="presOf" srcId="{83E9F418-DEF0-45DE-A9ED-335277819AE8}" destId="{1431639F-90B3-4CB6-8D78-3FE09763BC22}" srcOrd="0" destOrd="0" presId="urn:microsoft.com/office/officeart/2005/8/layout/vList2"/>
    <dgm:cxn modelId="{BF570940-E694-4DAC-95A3-7FF1EB71B2CE}" type="presOf" srcId="{A3F51C70-A021-468C-9F00-821E3E432AD8}" destId="{FAA4331E-77C8-4093-BC99-BB37AD7BD109}" srcOrd="0" destOrd="0" presId="urn:microsoft.com/office/officeart/2005/8/layout/vList2"/>
    <dgm:cxn modelId="{E1A6F442-5612-438B-B27B-5DAA3C3F293D}" srcId="{2DA122FB-085D-486F-BFED-AE65E5557905}" destId="{D38D9947-AF73-4894-B267-77E45A8C9D3F}" srcOrd="4" destOrd="0" parTransId="{E01C4C2C-1144-4CAB-AFDB-603551A12E4A}" sibTransId="{2DDB514D-E30B-4B70-976B-EF17F9F6E931}"/>
    <dgm:cxn modelId="{4BB9FF6B-9585-465B-A0C1-35FBD4AB7E53}" srcId="{2DA122FB-085D-486F-BFED-AE65E5557905}" destId="{83E9F418-DEF0-45DE-A9ED-335277819AE8}" srcOrd="5" destOrd="0" parTransId="{3D735DBF-BF9F-4C6E-85E4-3E3317A4E1FC}" sibTransId="{3E29020E-3E52-42E4-837C-B2261DBEF5DD}"/>
    <dgm:cxn modelId="{82333E50-F26B-4D1A-BEC6-E60CDC815714}" srcId="{2DA122FB-085D-486F-BFED-AE65E5557905}" destId="{AB13888F-45F2-4958-BC90-55A39D01D28A}" srcOrd="0" destOrd="0" parTransId="{72DB8DE1-3221-4FAC-8D19-604B209714B8}" sibTransId="{48B35113-F365-4AE4-AC37-6073AD248440}"/>
    <dgm:cxn modelId="{A225037F-7FDE-46B8-B2F8-715A4EA20DA8}" type="presOf" srcId="{D38D9947-AF73-4894-B267-77E45A8C9D3F}" destId="{494CF049-771E-4E12-A787-96970C6F514B}" srcOrd="0" destOrd="0" presId="urn:microsoft.com/office/officeart/2005/8/layout/vList2"/>
    <dgm:cxn modelId="{3EADDFA2-35B6-4DA1-A4CB-F020D4C4C2F5}" type="presOf" srcId="{AB13888F-45F2-4958-BC90-55A39D01D28A}" destId="{961C6625-1557-41AA-A1E1-228037EB836F}" srcOrd="0" destOrd="0" presId="urn:microsoft.com/office/officeart/2005/8/layout/vList2"/>
    <dgm:cxn modelId="{187DD0B0-2369-45DD-9D91-CDE7081FDA5C}" srcId="{2DA122FB-085D-486F-BFED-AE65E5557905}" destId="{471872C2-A21A-4CEF-A32C-618C7C958C8C}" srcOrd="2" destOrd="0" parTransId="{58B6EFDB-3974-4B1D-9034-4BA996B9BBB9}" sibTransId="{B976FF49-981A-4375-A0D1-66FDA4779CE0}"/>
    <dgm:cxn modelId="{E54AFFB3-B32C-4E3F-BFDA-E46E22A6F15A}" type="presOf" srcId="{38BEE142-D6E0-4491-97E1-50F3BF2EBE0D}" destId="{959820F0-2F21-43CE-8D15-B62E1C2B7BEF}" srcOrd="0" destOrd="0" presId="urn:microsoft.com/office/officeart/2005/8/layout/vList2"/>
    <dgm:cxn modelId="{1B09C0D0-6705-42BA-A8E2-8DA11E635D48}" type="presOf" srcId="{ACA6F28A-0ABF-43BC-BBD5-0EF92D05ACE9}" destId="{6002F16A-D15C-411B-B945-77AB844DBF09}" srcOrd="0" destOrd="0" presId="urn:microsoft.com/office/officeart/2005/8/layout/vList2"/>
    <dgm:cxn modelId="{E98260E1-0C07-4063-B2B1-68197210B6BB}" type="presOf" srcId="{471872C2-A21A-4CEF-A32C-618C7C958C8C}" destId="{093399B5-B6A3-48E0-B58F-D4BF21B942F1}" srcOrd="0" destOrd="0" presId="urn:microsoft.com/office/officeart/2005/8/layout/vList2"/>
    <dgm:cxn modelId="{733303E2-3962-40A7-B614-157AC57E08DC}" type="presOf" srcId="{2DA122FB-085D-486F-BFED-AE65E5557905}" destId="{042D38C1-70EB-4588-A9BB-BACEE2EF4006}" srcOrd="0" destOrd="0" presId="urn:microsoft.com/office/officeart/2005/8/layout/vList2"/>
    <dgm:cxn modelId="{A20089E7-1C3F-4AAC-917A-3F71FEAFB26E}" srcId="{2DA122FB-085D-486F-BFED-AE65E5557905}" destId="{38BEE142-D6E0-4491-97E1-50F3BF2EBE0D}" srcOrd="1" destOrd="0" parTransId="{A49D6C31-5EEA-45C4-BB23-42E9AFB74236}" sibTransId="{FD197419-58F9-4FD9-9503-FF528B040322}"/>
    <dgm:cxn modelId="{F167C6CA-5D76-4647-99AD-C988B91AD1C1}" type="presParOf" srcId="{042D38C1-70EB-4588-A9BB-BACEE2EF4006}" destId="{961C6625-1557-41AA-A1E1-228037EB836F}" srcOrd="0" destOrd="0" presId="urn:microsoft.com/office/officeart/2005/8/layout/vList2"/>
    <dgm:cxn modelId="{066011E4-FC5E-470F-843D-0BE9E5BE53BF}" type="presParOf" srcId="{042D38C1-70EB-4588-A9BB-BACEE2EF4006}" destId="{D887A69D-6B86-4973-BDB1-D743E65D61AA}" srcOrd="1" destOrd="0" presId="urn:microsoft.com/office/officeart/2005/8/layout/vList2"/>
    <dgm:cxn modelId="{3B59D3CF-F884-4ABF-9600-24BBF90440FE}" type="presParOf" srcId="{042D38C1-70EB-4588-A9BB-BACEE2EF4006}" destId="{959820F0-2F21-43CE-8D15-B62E1C2B7BEF}" srcOrd="2" destOrd="0" presId="urn:microsoft.com/office/officeart/2005/8/layout/vList2"/>
    <dgm:cxn modelId="{7283E70F-DF9D-4202-B248-B72603E2C89E}" type="presParOf" srcId="{042D38C1-70EB-4588-A9BB-BACEE2EF4006}" destId="{CB8A1FE1-B860-45A3-A555-9FFFBCD0EAA9}" srcOrd="3" destOrd="0" presId="urn:microsoft.com/office/officeart/2005/8/layout/vList2"/>
    <dgm:cxn modelId="{4F404F5F-5111-4249-B83D-DE2B5B11D7F0}" type="presParOf" srcId="{042D38C1-70EB-4588-A9BB-BACEE2EF4006}" destId="{093399B5-B6A3-48E0-B58F-D4BF21B942F1}" srcOrd="4" destOrd="0" presId="urn:microsoft.com/office/officeart/2005/8/layout/vList2"/>
    <dgm:cxn modelId="{DEEBB6C6-C459-4CE9-9C81-F304CDB69E20}" type="presParOf" srcId="{042D38C1-70EB-4588-A9BB-BACEE2EF4006}" destId="{4E1E5684-F9C8-4A73-95DB-64B9E7138ECA}" srcOrd="5" destOrd="0" presId="urn:microsoft.com/office/officeart/2005/8/layout/vList2"/>
    <dgm:cxn modelId="{79BED0A7-C8B9-4AFF-86BF-607308B2CEC3}" type="presParOf" srcId="{042D38C1-70EB-4588-A9BB-BACEE2EF4006}" destId="{FAA4331E-77C8-4093-BC99-BB37AD7BD109}" srcOrd="6" destOrd="0" presId="urn:microsoft.com/office/officeart/2005/8/layout/vList2"/>
    <dgm:cxn modelId="{A0DD6D30-E4E3-4FDF-8B30-0FBC17AA7004}" type="presParOf" srcId="{042D38C1-70EB-4588-A9BB-BACEE2EF4006}" destId="{C3152E50-679C-4AC7-ABA3-2B9A20441805}" srcOrd="7" destOrd="0" presId="urn:microsoft.com/office/officeart/2005/8/layout/vList2"/>
    <dgm:cxn modelId="{41FEE23A-B9CB-432F-AC35-E11E8D9446E2}" type="presParOf" srcId="{042D38C1-70EB-4588-A9BB-BACEE2EF4006}" destId="{494CF049-771E-4E12-A787-96970C6F514B}" srcOrd="8" destOrd="0" presId="urn:microsoft.com/office/officeart/2005/8/layout/vList2"/>
    <dgm:cxn modelId="{87862EFC-A5E6-476B-B2CC-1F8F564BE8AD}" type="presParOf" srcId="{042D38C1-70EB-4588-A9BB-BACEE2EF4006}" destId="{3B8DB1D9-28B2-4A72-B8F1-8F88EB594136}" srcOrd="9" destOrd="0" presId="urn:microsoft.com/office/officeart/2005/8/layout/vList2"/>
    <dgm:cxn modelId="{92B55A7B-E8B9-4724-A6BD-EBE1EFE518EC}" type="presParOf" srcId="{042D38C1-70EB-4588-A9BB-BACEE2EF4006}" destId="{1431639F-90B3-4CB6-8D78-3FE09763BC22}" srcOrd="10" destOrd="0" presId="urn:microsoft.com/office/officeart/2005/8/layout/vList2"/>
    <dgm:cxn modelId="{E68CD63D-A09B-497E-A1F7-047ADA8D3DE5}" type="presParOf" srcId="{042D38C1-70EB-4588-A9BB-BACEE2EF4006}" destId="{2D94925D-2061-4137-A358-DE954973EFC8}" srcOrd="11" destOrd="0" presId="urn:microsoft.com/office/officeart/2005/8/layout/vList2"/>
    <dgm:cxn modelId="{DA6D6B0C-6BE9-4745-98F6-F049E2E54917}" type="presParOf" srcId="{042D38C1-70EB-4588-A9BB-BACEE2EF4006}" destId="{6002F16A-D15C-411B-B945-77AB844DBF0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FC642F-DC4C-4E65-A78E-4018FEE6A101}" type="doc">
      <dgm:prSet loTypeId="urn:diagrams.loki3.com/BracketList" loCatId="list" qsTypeId="urn:microsoft.com/office/officeart/2005/8/quickstyle/simple1" qsCatId="simple" csTypeId="urn:microsoft.com/office/officeart/2005/8/colors/accent1_2" csCatId="accent1" phldr="1"/>
      <dgm:spPr/>
      <dgm:t>
        <a:bodyPr/>
        <a:lstStyle/>
        <a:p>
          <a:endParaRPr lang="es-AR"/>
        </a:p>
      </dgm:t>
    </dgm:pt>
    <dgm:pt modelId="{002A2413-D505-4984-89F7-D9DAE1FFFF6A}">
      <dgm:prSet phldrT="[Text]" custT="1"/>
      <dgm:spPr>
        <a:xfrm>
          <a:off x="396467" y="165999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Modelo de Negocio</a:t>
          </a:r>
        </a:p>
      </dgm:t>
    </dgm:pt>
    <dgm:pt modelId="{892BFAEF-28C1-4527-8C25-BA019067D90D}" type="sibTrans" cxnId="{BAF2122C-3B01-43CF-9B80-F52C4C52D002}">
      <dgm:prSet/>
      <dgm:spPr/>
      <dgm:t>
        <a:bodyPr/>
        <a:lstStyle/>
        <a:p>
          <a:endParaRPr lang="es-AR"/>
        </a:p>
      </dgm:t>
    </dgm:pt>
    <dgm:pt modelId="{2DDF2794-639D-4A0B-A257-49399482C37F}" type="parTrans" cxnId="{BAF2122C-3B01-43CF-9B80-F52C4C52D002}">
      <dgm:prSet/>
      <dgm:spPr/>
      <dgm:t>
        <a:bodyPr/>
        <a:lstStyle/>
        <a:p>
          <a:endParaRPr lang="es-AR"/>
        </a:p>
      </dgm:t>
    </dgm:pt>
    <dgm:pt modelId="{EC05B40D-60F5-4DC9-85FA-646DB4880358}">
      <dgm:prSet phldrT="[Text]" custT="1"/>
      <dgm:spPr>
        <a:xfrm>
          <a:off x="396467" y="75657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Gobierno Corporativo</a:t>
          </a:r>
        </a:p>
      </dgm:t>
    </dgm:pt>
    <dgm:pt modelId="{03418073-C8FF-4F0C-802E-ED735318FA80}" type="sibTrans" cxnId="{907227A2-0F20-4A46-B4A3-025BF5E13206}">
      <dgm:prSet/>
      <dgm:spPr/>
      <dgm:t>
        <a:bodyPr/>
        <a:lstStyle/>
        <a:p>
          <a:endParaRPr lang="es-AR"/>
        </a:p>
      </dgm:t>
    </dgm:pt>
    <dgm:pt modelId="{BBED1A10-30C5-4260-9909-44DE0B723476}" type="parTrans" cxnId="{907227A2-0F20-4A46-B4A3-025BF5E13206}">
      <dgm:prSet/>
      <dgm:spPr/>
      <dgm:t>
        <a:bodyPr/>
        <a:lstStyle/>
        <a:p>
          <a:endParaRPr lang="es-AR"/>
        </a:p>
      </dgm:t>
    </dgm:pt>
    <dgm:pt modelId="{4BA0CF73-F865-4D82-9923-D8C0EC8B37E6}">
      <dgm:prSet custT="1"/>
      <dgm:spPr>
        <a:xfrm>
          <a:off x="0" y="1837110"/>
          <a:ext cx="7929349" cy="50085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a:buFontTx/>
            <a:buNone/>
          </a:pPr>
          <a:r>
            <a:rPr lang="es-AR" sz="1400" dirty="0">
              <a:solidFill>
                <a:sysClr val="windowText" lastClr="000000">
                  <a:hueOff val="0"/>
                  <a:satOff val="0"/>
                  <a:lumOff val="0"/>
                  <a:alphaOff val="0"/>
                </a:sysClr>
              </a:solidFill>
              <a:latin typeface="Arial" panose="020B0604020202020204"/>
              <a:ea typeface="+mn-ea"/>
              <a:cs typeface="+mn-cs"/>
            </a:rPr>
            <a:t>¿Cuál es el Modelo de Negocio de la organización?</a:t>
          </a:r>
        </a:p>
      </dgm:t>
    </dgm:pt>
    <dgm:pt modelId="{3C8DD521-A8BD-4D4B-9BC1-0049EC93A2FA}" type="parTrans" cxnId="{1F65BE7E-2B19-406C-B0D8-21340B2CD0B2}">
      <dgm:prSet/>
      <dgm:spPr/>
      <dgm:t>
        <a:bodyPr/>
        <a:lstStyle/>
        <a:p>
          <a:endParaRPr lang="es-AR"/>
        </a:p>
      </dgm:t>
    </dgm:pt>
    <dgm:pt modelId="{D68DBE78-7A1C-4633-A497-CD864AFEF31F}" type="sibTrans" cxnId="{1F65BE7E-2B19-406C-B0D8-21340B2CD0B2}">
      <dgm:prSet/>
      <dgm:spPr/>
      <dgm:t>
        <a:bodyPr/>
        <a:lstStyle/>
        <a:p>
          <a:endParaRPr lang="es-AR"/>
        </a:p>
      </dgm:t>
    </dgm:pt>
    <dgm:pt modelId="{282F6915-B7F2-49D6-A05F-1BDF01713217}">
      <dgm:prSet custT="1"/>
      <dgm:spPr>
        <a:xfrm>
          <a:off x="396467" y="1380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Descripción de la organización y de su entorno externo</a:t>
          </a:r>
        </a:p>
      </dgm:t>
    </dgm:pt>
    <dgm:pt modelId="{3250BADA-A91D-4E1F-8862-77C477EB77F8}" type="parTrans" cxnId="{D42689C0-B8A2-4EB9-B10D-BE922CFEDE06}">
      <dgm:prSet/>
      <dgm:spPr/>
      <dgm:t>
        <a:bodyPr/>
        <a:lstStyle/>
        <a:p>
          <a:endParaRPr lang="es-AR"/>
        </a:p>
      </dgm:t>
    </dgm:pt>
    <dgm:pt modelId="{06A14779-35EF-4A80-B5BA-A86D024DEDEF}" type="sibTrans" cxnId="{D42689C0-B8A2-4EB9-B10D-BE922CFEDE06}">
      <dgm:prSet/>
      <dgm:spPr/>
      <dgm:t>
        <a:bodyPr/>
        <a:lstStyle/>
        <a:p>
          <a:endParaRPr lang="es-AR"/>
        </a:p>
      </dgm:t>
    </dgm:pt>
    <dgm:pt modelId="{3D136469-C164-4CB5-9CDD-764FBFBCCBC7}">
      <dgm:prSet custT="1"/>
      <dgm:spPr>
        <a:xfrm>
          <a:off x="0" y="190920"/>
          <a:ext cx="7929349" cy="50085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lgn="l">
            <a:buFontTx/>
            <a:buNone/>
          </a:pPr>
          <a:r>
            <a:rPr lang="es-AR" sz="1400" dirty="0">
              <a:solidFill>
                <a:sysClr val="windowText" lastClr="000000">
                  <a:hueOff val="0"/>
                  <a:satOff val="0"/>
                  <a:lumOff val="0"/>
                  <a:alphaOff val="0"/>
                </a:sysClr>
              </a:solidFill>
              <a:latin typeface="Arial" panose="020B0604020202020204"/>
              <a:ea typeface="+mn-ea"/>
              <a:cs typeface="+mn-cs"/>
            </a:rPr>
            <a:t>¿Qué hace la organización y cuáles son las circunstancias en las que opera?</a:t>
          </a:r>
        </a:p>
      </dgm:t>
    </dgm:pt>
    <dgm:pt modelId="{E0088DE7-2D0E-4F4B-B87B-11FF7BB7DEC9}" type="parTrans" cxnId="{94EB0C20-7CE8-4596-995F-591DD4FC437F}">
      <dgm:prSet/>
      <dgm:spPr/>
      <dgm:t>
        <a:bodyPr/>
        <a:lstStyle/>
        <a:p>
          <a:endParaRPr lang="es-AR"/>
        </a:p>
      </dgm:t>
    </dgm:pt>
    <dgm:pt modelId="{BC603CF1-7B42-40D8-9231-69F1653AABD9}" type="sibTrans" cxnId="{94EB0C20-7CE8-4596-995F-591DD4FC437F}">
      <dgm:prSet/>
      <dgm:spPr/>
      <dgm:t>
        <a:bodyPr/>
        <a:lstStyle/>
        <a:p>
          <a:endParaRPr lang="es-AR"/>
        </a:p>
      </dgm:t>
    </dgm:pt>
    <dgm:pt modelId="{71E9BE8D-1F37-4494-AB8F-A5D00076CBFC}">
      <dgm:prSet custT="1"/>
      <dgm:spPr>
        <a:xfrm>
          <a:off x="0" y="933690"/>
          <a:ext cx="7929349" cy="66150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buFontTx/>
            <a:buNone/>
          </a:pPr>
          <a:r>
            <a:rPr lang="es-AR" sz="1400" dirty="0">
              <a:solidFill>
                <a:sysClr val="windowText" lastClr="000000">
                  <a:hueOff val="0"/>
                  <a:satOff val="0"/>
                  <a:lumOff val="0"/>
                  <a:alphaOff val="0"/>
                </a:sysClr>
              </a:solidFill>
              <a:latin typeface="Arial" panose="020B0604020202020204"/>
              <a:ea typeface="+mn-ea"/>
              <a:cs typeface="+mn-cs"/>
            </a:rPr>
            <a:t>¿Cómo funciona la estructura de gobierno corporativo en la organización para apoyar su habilidad de crear valor a corto, mediano y largo plazo?</a:t>
          </a:r>
        </a:p>
      </dgm:t>
    </dgm:pt>
    <dgm:pt modelId="{8B20274A-FA4A-44AE-8D69-C34E379A67A8}" type="parTrans" cxnId="{189959FF-C852-4723-AD1A-DEFB6B563D85}">
      <dgm:prSet/>
      <dgm:spPr/>
      <dgm:t>
        <a:bodyPr/>
        <a:lstStyle/>
        <a:p>
          <a:endParaRPr lang="es-AR"/>
        </a:p>
      </dgm:t>
    </dgm:pt>
    <dgm:pt modelId="{CFF78C4B-801D-4D23-9975-51675FE2F2AA}" type="sibTrans" cxnId="{189959FF-C852-4723-AD1A-DEFB6B563D85}">
      <dgm:prSet/>
      <dgm:spPr/>
      <dgm:t>
        <a:bodyPr/>
        <a:lstStyle/>
        <a:p>
          <a:endParaRPr lang="es-AR"/>
        </a:p>
      </dgm:t>
    </dgm:pt>
    <dgm:pt modelId="{700E1078-B478-42C0-89F4-58B1A3CCE475}">
      <dgm:prSet custT="1"/>
      <dgm:spPr>
        <a:xfrm>
          <a:off x="396467" y="240276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Riesgos y Oportunidades</a:t>
          </a:r>
        </a:p>
      </dgm:t>
    </dgm:pt>
    <dgm:pt modelId="{1556717E-2AD5-4543-8AEB-59519A5179EB}" type="parTrans" cxnId="{717D7021-17D3-4B8E-8652-72E02E16C776}">
      <dgm:prSet/>
      <dgm:spPr/>
      <dgm:t>
        <a:bodyPr/>
        <a:lstStyle/>
        <a:p>
          <a:endParaRPr lang="es-AR"/>
        </a:p>
      </dgm:t>
    </dgm:pt>
    <dgm:pt modelId="{AFC78F71-9170-4FF0-9148-A927FE2BF948}" type="sibTrans" cxnId="{717D7021-17D3-4B8E-8652-72E02E16C776}">
      <dgm:prSet/>
      <dgm:spPr/>
      <dgm:t>
        <a:bodyPr/>
        <a:lstStyle/>
        <a:p>
          <a:endParaRPr lang="es-AR"/>
        </a:p>
      </dgm:t>
    </dgm:pt>
    <dgm:pt modelId="{120A05E6-80C8-4162-8756-7B9C2795CB57}">
      <dgm:prSet custT="1"/>
      <dgm:spPr>
        <a:xfrm>
          <a:off x="0" y="2579880"/>
          <a:ext cx="7929349" cy="66150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buFontTx/>
            <a:buNone/>
          </a:pPr>
          <a:r>
            <a:rPr lang="es-AR" sz="1400" dirty="0">
              <a:solidFill>
                <a:sysClr val="windowText" lastClr="000000">
                  <a:hueOff val="0"/>
                  <a:satOff val="0"/>
                  <a:lumOff val="0"/>
                  <a:alphaOff val="0"/>
                </a:sysClr>
              </a:solidFill>
              <a:latin typeface="Arial" panose="020B0604020202020204"/>
              <a:ea typeface="+mn-ea"/>
              <a:cs typeface="+mn-cs"/>
            </a:rPr>
            <a:t>¿Cuáles son los riesgos y oportunidades que afectan a la capacidad de la organización para crear valor a corto, mediano y largo plazo, y cómo les hace frente la organización?</a:t>
          </a:r>
        </a:p>
      </dgm:t>
    </dgm:pt>
    <dgm:pt modelId="{4FDBB59A-2BEB-4C1F-B27B-CA63792B3764}" type="parTrans" cxnId="{B0078D9C-97F2-4DBF-A75A-990186DCD6E7}">
      <dgm:prSet/>
      <dgm:spPr/>
      <dgm:t>
        <a:bodyPr/>
        <a:lstStyle/>
        <a:p>
          <a:endParaRPr lang="es-AR"/>
        </a:p>
      </dgm:t>
    </dgm:pt>
    <dgm:pt modelId="{E1038F27-4FBB-4C1A-A611-2C5BBCDD71D1}" type="sibTrans" cxnId="{B0078D9C-97F2-4DBF-A75A-990186DCD6E7}">
      <dgm:prSet/>
      <dgm:spPr/>
      <dgm:t>
        <a:bodyPr/>
        <a:lstStyle/>
        <a:p>
          <a:endParaRPr lang="es-AR"/>
        </a:p>
      </dgm:t>
    </dgm:pt>
    <dgm:pt modelId="{C1A59009-4EF6-4C9B-B666-0B9276CA1C99}" type="pres">
      <dgm:prSet presAssocID="{43FC642F-DC4C-4E65-A78E-4018FEE6A101}" presName="Name0" presStyleCnt="0">
        <dgm:presLayoutVars>
          <dgm:dir/>
          <dgm:animLvl val="lvl"/>
          <dgm:resizeHandles val="exact"/>
        </dgm:presLayoutVars>
      </dgm:prSet>
      <dgm:spPr/>
    </dgm:pt>
    <dgm:pt modelId="{CBEE2262-355B-4E62-850A-F4A2E2030AF5}" type="pres">
      <dgm:prSet presAssocID="{282F6915-B7F2-49D6-A05F-1BDF01713217}" presName="linNode" presStyleCnt="0"/>
      <dgm:spPr/>
    </dgm:pt>
    <dgm:pt modelId="{9D611DCC-4403-4FA3-9CAD-C0679AEFD0EF}" type="pres">
      <dgm:prSet presAssocID="{282F6915-B7F2-49D6-A05F-1BDF01713217}" presName="parTx" presStyleLbl="revTx" presStyleIdx="0" presStyleCnt="4" custScaleX="120134" custScaleY="118303">
        <dgm:presLayoutVars>
          <dgm:chMax val="1"/>
          <dgm:bulletEnabled val="1"/>
        </dgm:presLayoutVars>
      </dgm:prSet>
      <dgm:spPr/>
    </dgm:pt>
    <dgm:pt modelId="{682A085B-883F-4914-8E8B-877DC279AEF7}" type="pres">
      <dgm:prSet presAssocID="{282F6915-B7F2-49D6-A05F-1BDF01713217}" presName="bracket" presStyleLbl="parChTrans1D1" presStyleIdx="0" presStyleCnt="4"/>
      <dgm:spPr/>
    </dgm:pt>
    <dgm:pt modelId="{3094FFB1-A07C-4572-B637-F9629EA56200}" type="pres">
      <dgm:prSet presAssocID="{282F6915-B7F2-49D6-A05F-1BDF01713217}" presName="spH" presStyleCnt="0"/>
      <dgm:spPr/>
    </dgm:pt>
    <dgm:pt modelId="{86E3D54D-34AD-49D2-BFF0-72DD4261175B}" type="pres">
      <dgm:prSet presAssocID="{282F6915-B7F2-49D6-A05F-1BDF01713217}" presName="desTx" presStyleLbl="node1" presStyleIdx="0" presStyleCnt="4">
        <dgm:presLayoutVars>
          <dgm:bulletEnabled val="1"/>
        </dgm:presLayoutVars>
      </dgm:prSet>
      <dgm:spPr/>
    </dgm:pt>
    <dgm:pt modelId="{F063E6BB-7A6A-48BF-B15D-EA5BAA4398A5}" type="pres">
      <dgm:prSet presAssocID="{06A14779-35EF-4A80-B5BA-A86D024DEDEF}" presName="spV" presStyleCnt="0"/>
      <dgm:spPr/>
    </dgm:pt>
    <dgm:pt modelId="{1B7D2296-5BD4-45C9-9FB7-130814592BDD}" type="pres">
      <dgm:prSet presAssocID="{EC05B40D-60F5-4DC9-85FA-646DB4880358}" presName="linNode" presStyleCnt="0"/>
      <dgm:spPr/>
    </dgm:pt>
    <dgm:pt modelId="{501957C1-B20C-4D67-85E3-B1922741B961}" type="pres">
      <dgm:prSet presAssocID="{EC05B40D-60F5-4DC9-85FA-646DB4880358}" presName="parTx" presStyleLbl="revTx" presStyleIdx="1" presStyleCnt="4" custScaleX="118766" custScaleY="130463">
        <dgm:presLayoutVars>
          <dgm:chMax val="1"/>
          <dgm:bulletEnabled val="1"/>
        </dgm:presLayoutVars>
      </dgm:prSet>
      <dgm:spPr/>
    </dgm:pt>
    <dgm:pt modelId="{152D0C53-E766-4C14-AABD-4880C831A3BB}" type="pres">
      <dgm:prSet presAssocID="{EC05B40D-60F5-4DC9-85FA-646DB4880358}" presName="bracket" presStyleLbl="parChTrans1D1" presStyleIdx="1" presStyleCnt="4"/>
      <dgm:spPr/>
    </dgm:pt>
    <dgm:pt modelId="{208B8F27-0BF9-47A2-AD4F-F0F5070237CA}" type="pres">
      <dgm:prSet presAssocID="{EC05B40D-60F5-4DC9-85FA-646DB4880358}" presName="spH" presStyleCnt="0"/>
      <dgm:spPr/>
    </dgm:pt>
    <dgm:pt modelId="{B15950CC-21C1-457A-BB3C-9A9C18AE5FD6}" type="pres">
      <dgm:prSet presAssocID="{EC05B40D-60F5-4DC9-85FA-646DB4880358}" presName="desTx" presStyleLbl="node1" presStyleIdx="1" presStyleCnt="4">
        <dgm:presLayoutVars>
          <dgm:bulletEnabled val="1"/>
        </dgm:presLayoutVars>
      </dgm:prSet>
      <dgm:spPr/>
    </dgm:pt>
    <dgm:pt modelId="{FE6602C4-D408-4AC5-B14F-5DCE0CCFE83E}" type="pres">
      <dgm:prSet presAssocID="{03418073-C8FF-4F0C-802E-ED735318FA80}" presName="spV" presStyleCnt="0"/>
      <dgm:spPr/>
    </dgm:pt>
    <dgm:pt modelId="{87B42135-0FF3-4809-9E3F-5D6343EF0F2A}" type="pres">
      <dgm:prSet presAssocID="{002A2413-D505-4984-89F7-D9DAE1FFFF6A}" presName="linNode" presStyleCnt="0"/>
      <dgm:spPr/>
    </dgm:pt>
    <dgm:pt modelId="{2C7675E6-49B4-4815-92B6-2601C713388F}" type="pres">
      <dgm:prSet presAssocID="{002A2413-D505-4984-89F7-D9DAE1FFFF6A}" presName="parTx" presStyleLbl="revTx" presStyleIdx="2" presStyleCnt="4" custScaleX="119101" custScaleY="121778">
        <dgm:presLayoutVars>
          <dgm:chMax val="1"/>
          <dgm:bulletEnabled val="1"/>
        </dgm:presLayoutVars>
      </dgm:prSet>
      <dgm:spPr/>
    </dgm:pt>
    <dgm:pt modelId="{5699DCE5-F75E-4587-B51D-88188BFF71A0}" type="pres">
      <dgm:prSet presAssocID="{002A2413-D505-4984-89F7-D9DAE1FFFF6A}" presName="bracket" presStyleLbl="parChTrans1D1" presStyleIdx="2" presStyleCnt="4"/>
      <dgm:spPr/>
    </dgm:pt>
    <dgm:pt modelId="{27BBF1F3-1385-4B6C-A536-6968E16AA3E6}" type="pres">
      <dgm:prSet presAssocID="{002A2413-D505-4984-89F7-D9DAE1FFFF6A}" presName="spH" presStyleCnt="0"/>
      <dgm:spPr/>
    </dgm:pt>
    <dgm:pt modelId="{21DACD10-D5D8-4567-9DBE-098BD9897552}" type="pres">
      <dgm:prSet presAssocID="{002A2413-D505-4984-89F7-D9DAE1FFFF6A}" presName="desTx" presStyleLbl="node1" presStyleIdx="2" presStyleCnt="4">
        <dgm:presLayoutVars>
          <dgm:bulletEnabled val="1"/>
        </dgm:presLayoutVars>
      </dgm:prSet>
      <dgm:spPr/>
    </dgm:pt>
    <dgm:pt modelId="{63D950DE-0EF9-4B33-A69B-1B869E9B9198}" type="pres">
      <dgm:prSet presAssocID="{892BFAEF-28C1-4527-8C25-BA019067D90D}" presName="spV" presStyleCnt="0"/>
      <dgm:spPr/>
    </dgm:pt>
    <dgm:pt modelId="{7F624B9B-7B98-466F-B125-E2345F801234}" type="pres">
      <dgm:prSet presAssocID="{700E1078-B478-42C0-89F4-58B1A3CCE475}" presName="linNode" presStyleCnt="0"/>
      <dgm:spPr/>
    </dgm:pt>
    <dgm:pt modelId="{602693E9-D7AC-406A-89F7-3ABF76CAA9EE}" type="pres">
      <dgm:prSet presAssocID="{700E1078-B478-42C0-89F4-58B1A3CCE475}" presName="parTx" presStyleLbl="revTx" presStyleIdx="3" presStyleCnt="4" custScaleX="120479" custScaleY="141290">
        <dgm:presLayoutVars>
          <dgm:chMax val="1"/>
          <dgm:bulletEnabled val="1"/>
        </dgm:presLayoutVars>
      </dgm:prSet>
      <dgm:spPr/>
    </dgm:pt>
    <dgm:pt modelId="{6A7E0416-F35A-4E37-80C1-572BE8265F39}" type="pres">
      <dgm:prSet presAssocID="{700E1078-B478-42C0-89F4-58B1A3CCE475}" presName="bracket" presStyleLbl="parChTrans1D1" presStyleIdx="3" presStyleCnt="4"/>
      <dgm:spPr/>
    </dgm:pt>
    <dgm:pt modelId="{06D8C66A-5642-45B0-AE6C-1769C7D90791}" type="pres">
      <dgm:prSet presAssocID="{700E1078-B478-42C0-89F4-58B1A3CCE475}" presName="spH" presStyleCnt="0"/>
      <dgm:spPr/>
    </dgm:pt>
    <dgm:pt modelId="{5115D0E9-6CEB-4520-AE32-EA5215EE5E0F}" type="pres">
      <dgm:prSet presAssocID="{700E1078-B478-42C0-89F4-58B1A3CCE475}" presName="desTx" presStyleLbl="node1" presStyleIdx="3" presStyleCnt="4">
        <dgm:presLayoutVars>
          <dgm:bulletEnabled val="1"/>
        </dgm:presLayoutVars>
      </dgm:prSet>
      <dgm:spPr/>
    </dgm:pt>
  </dgm:ptLst>
  <dgm:cxnLst>
    <dgm:cxn modelId="{9AF7D207-8DE3-4039-A2D1-51F755ECDFDD}" type="presOf" srcId="{71E9BE8D-1F37-4494-AB8F-A5D00076CBFC}" destId="{B15950CC-21C1-457A-BB3C-9A9C18AE5FD6}" srcOrd="0" destOrd="0" presId="urn:diagrams.loki3.com/BracketList"/>
    <dgm:cxn modelId="{94EB0C20-7CE8-4596-995F-591DD4FC437F}" srcId="{282F6915-B7F2-49D6-A05F-1BDF01713217}" destId="{3D136469-C164-4CB5-9CDD-764FBFBCCBC7}" srcOrd="0" destOrd="0" parTransId="{E0088DE7-2D0E-4F4B-B87B-11FF7BB7DEC9}" sibTransId="{BC603CF1-7B42-40D8-9231-69F1653AABD9}"/>
    <dgm:cxn modelId="{717D7021-17D3-4B8E-8652-72E02E16C776}" srcId="{43FC642F-DC4C-4E65-A78E-4018FEE6A101}" destId="{700E1078-B478-42C0-89F4-58B1A3CCE475}" srcOrd="3" destOrd="0" parTransId="{1556717E-2AD5-4543-8AEB-59519A5179EB}" sibTransId="{AFC78F71-9170-4FF0-9148-A927FE2BF948}"/>
    <dgm:cxn modelId="{BAF2122C-3B01-43CF-9B80-F52C4C52D002}" srcId="{43FC642F-DC4C-4E65-A78E-4018FEE6A101}" destId="{002A2413-D505-4984-89F7-D9DAE1FFFF6A}" srcOrd="2" destOrd="0" parTransId="{2DDF2794-639D-4A0B-A257-49399482C37F}" sibTransId="{892BFAEF-28C1-4527-8C25-BA019067D90D}"/>
    <dgm:cxn modelId="{FD1D175D-C976-4E93-A477-9FB3880DE698}" type="presOf" srcId="{3D136469-C164-4CB5-9CDD-764FBFBCCBC7}" destId="{86E3D54D-34AD-49D2-BFF0-72DD4261175B}" srcOrd="0" destOrd="0" presId="urn:diagrams.loki3.com/BracketList"/>
    <dgm:cxn modelId="{32029663-F615-4250-BEC2-DDD3C3209978}" type="presOf" srcId="{282F6915-B7F2-49D6-A05F-1BDF01713217}" destId="{9D611DCC-4403-4FA3-9CAD-C0679AEFD0EF}" srcOrd="0" destOrd="0" presId="urn:diagrams.loki3.com/BracketList"/>
    <dgm:cxn modelId="{33F7824D-C72C-4C9E-9959-86B0DC950D1D}" type="presOf" srcId="{43FC642F-DC4C-4E65-A78E-4018FEE6A101}" destId="{C1A59009-4EF6-4C9B-B666-0B9276CA1C99}" srcOrd="0" destOrd="0" presId="urn:diagrams.loki3.com/BracketList"/>
    <dgm:cxn modelId="{1F65BE7E-2B19-406C-B0D8-21340B2CD0B2}" srcId="{002A2413-D505-4984-89F7-D9DAE1FFFF6A}" destId="{4BA0CF73-F865-4D82-9923-D8C0EC8B37E6}" srcOrd="0" destOrd="0" parTransId="{3C8DD521-A8BD-4D4B-9BC1-0049EC93A2FA}" sibTransId="{D68DBE78-7A1C-4633-A497-CD864AFEF31F}"/>
    <dgm:cxn modelId="{07F8CE7F-6EE9-4A08-8F91-2778CE022372}" type="presOf" srcId="{4BA0CF73-F865-4D82-9923-D8C0EC8B37E6}" destId="{21DACD10-D5D8-4567-9DBE-098BD9897552}" srcOrd="0" destOrd="0" presId="urn:diagrams.loki3.com/BracketList"/>
    <dgm:cxn modelId="{DC130F91-649B-4C0C-A32B-F2B052D96DA5}" type="presOf" srcId="{EC05B40D-60F5-4DC9-85FA-646DB4880358}" destId="{501957C1-B20C-4D67-85E3-B1922741B961}" srcOrd="0" destOrd="0" presId="urn:diagrams.loki3.com/BracketList"/>
    <dgm:cxn modelId="{B0078D9C-97F2-4DBF-A75A-990186DCD6E7}" srcId="{700E1078-B478-42C0-89F4-58B1A3CCE475}" destId="{120A05E6-80C8-4162-8756-7B9C2795CB57}" srcOrd="0" destOrd="0" parTransId="{4FDBB59A-2BEB-4C1F-B27B-CA63792B3764}" sibTransId="{E1038F27-4FBB-4C1A-A611-2C5BBCDD71D1}"/>
    <dgm:cxn modelId="{907227A2-0F20-4A46-B4A3-025BF5E13206}" srcId="{43FC642F-DC4C-4E65-A78E-4018FEE6A101}" destId="{EC05B40D-60F5-4DC9-85FA-646DB4880358}" srcOrd="1" destOrd="0" parTransId="{BBED1A10-30C5-4260-9909-44DE0B723476}" sibTransId="{03418073-C8FF-4F0C-802E-ED735318FA80}"/>
    <dgm:cxn modelId="{D42689C0-B8A2-4EB9-B10D-BE922CFEDE06}" srcId="{43FC642F-DC4C-4E65-A78E-4018FEE6A101}" destId="{282F6915-B7F2-49D6-A05F-1BDF01713217}" srcOrd="0" destOrd="0" parTransId="{3250BADA-A91D-4E1F-8862-77C477EB77F8}" sibTransId="{06A14779-35EF-4A80-B5BA-A86D024DEDEF}"/>
    <dgm:cxn modelId="{76E4A1D4-ABE1-487F-9453-937570F6BC4B}" type="presOf" srcId="{002A2413-D505-4984-89F7-D9DAE1FFFF6A}" destId="{2C7675E6-49B4-4815-92B6-2601C713388F}" srcOrd="0" destOrd="0" presId="urn:diagrams.loki3.com/BracketList"/>
    <dgm:cxn modelId="{FEDC6FDF-82BA-4136-B121-929E8C7EBF76}" type="presOf" srcId="{120A05E6-80C8-4162-8756-7B9C2795CB57}" destId="{5115D0E9-6CEB-4520-AE32-EA5215EE5E0F}" srcOrd="0" destOrd="0" presId="urn:diagrams.loki3.com/BracketList"/>
    <dgm:cxn modelId="{D6A459F0-8319-4112-A48D-16951E4F708E}" type="presOf" srcId="{700E1078-B478-42C0-89F4-58B1A3CCE475}" destId="{602693E9-D7AC-406A-89F7-3ABF76CAA9EE}" srcOrd="0" destOrd="0" presId="urn:diagrams.loki3.com/BracketList"/>
    <dgm:cxn modelId="{189959FF-C852-4723-AD1A-DEFB6B563D85}" srcId="{EC05B40D-60F5-4DC9-85FA-646DB4880358}" destId="{71E9BE8D-1F37-4494-AB8F-A5D00076CBFC}" srcOrd="0" destOrd="0" parTransId="{8B20274A-FA4A-44AE-8D69-C34E379A67A8}" sibTransId="{CFF78C4B-801D-4D23-9975-51675FE2F2AA}"/>
    <dgm:cxn modelId="{C5F7D6D8-FCB8-436F-AB22-9F2FA54123BB}" type="presParOf" srcId="{C1A59009-4EF6-4C9B-B666-0B9276CA1C99}" destId="{CBEE2262-355B-4E62-850A-F4A2E2030AF5}" srcOrd="0" destOrd="0" presId="urn:diagrams.loki3.com/BracketList"/>
    <dgm:cxn modelId="{73F8CE28-783D-47BA-A451-AE70D38E5114}" type="presParOf" srcId="{CBEE2262-355B-4E62-850A-F4A2E2030AF5}" destId="{9D611DCC-4403-4FA3-9CAD-C0679AEFD0EF}" srcOrd="0" destOrd="0" presId="urn:diagrams.loki3.com/BracketList"/>
    <dgm:cxn modelId="{37275945-3252-4861-9F83-0ED7C43CF812}" type="presParOf" srcId="{CBEE2262-355B-4E62-850A-F4A2E2030AF5}" destId="{682A085B-883F-4914-8E8B-877DC279AEF7}" srcOrd="1" destOrd="0" presId="urn:diagrams.loki3.com/BracketList"/>
    <dgm:cxn modelId="{1DE1A887-9D81-4BC6-B14B-7E83FDAA65D6}" type="presParOf" srcId="{CBEE2262-355B-4E62-850A-F4A2E2030AF5}" destId="{3094FFB1-A07C-4572-B637-F9629EA56200}" srcOrd="2" destOrd="0" presId="urn:diagrams.loki3.com/BracketList"/>
    <dgm:cxn modelId="{1F74BF89-B2EA-4DEC-B621-9F2C86E9B1B0}" type="presParOf" srcId="{CBEE2262-355B-4E62-850A-F4A2E2030AF5}" destId="{86E3D54D-34AD-49D2-BFF0-72DD4261175B}" srcOrd="3" destOrd="0" presId="urn:diagrams.loki3.com/BracketList"/>
    <dgm:cxn modelId="{69F07815-09A7-4AA5-ACD0-899EB7C25E5A}" type="presParOf" srcId="{C1A59009-4EF6-4C9B-B666-0B9276CA1C99}" destId="{F063E6BB-7A6A-48BF-B15D-EA5BAA4398A5}" srcOrd="1" destOrd="0" presId="urn:diagrams.loki3.com/BracketList"/>
    <dgm:cxn modelId="{B8C0F7D8-08A4-4534-815E-215162AE3038}" type="presParOf" srcId="{C1A59009-4EF6-4C9B-B666-0B9276CA1C99}" destId="{1B7D2296-5BD4-45C9-9FB7-130814592BDD}" srcOrd="2" destOrd="0" presId="urn:diagrams.loki3.com/BracketList"/>
    <dgm:cxn modelId="{D513D6EE-0273-4F95-9DC2-DD0D5E1289F9}" type="presParOf" srcId="{1B7D2296-5BD4-45C9-9FB7-130814592BDD}" destId="{501957C1-B20C-4D67-85E3-B1922741B961}" srcOrd="0" destOrd="0" presId="urn:diagrams.loki3.com/BracketList"/>
    <dgm:cxn modelId="{CD20F958-5532-4962-8BBD-200DC9C78533}" type="presParOf" srcId="{1B7D2296-5BD4-45C9-9FB7-130814592BDD}" destId="{152D0C53-E766-4C14-AABD-4880C831A3BB}" srcOrd="1" destOrd="0" presId="urn:diagrams.loki3.com/BracketList"/>
    <dgm:cxn modelId="{5FCD083F-4591-47A2-BC95-74E7F007BF1B}" type="presParOf" srcId="{1B7D2296-5BD4-45C9-9FB7-130814592BDD}" destId="{208B8F27-0BF9-47A2-AD4F-F0F5070237CA}" srcOrd="2" destOrd="0" presId="urn:diagrams.loki3.com/BracketList"/>
    <dgm:cxn modelId="{4023D13F-1FEE-402B-B227-22374C45F40D}" type="presParOf" srcId="{1B7D2296-5BD4-45C9-9FB7-130814592BDD}" destId="{B15950CC-21C1-457A-BB3C-9A9C18AE5FD6}" srcOrd="3" destOrd="0" presId="urn:diagrams.loki3.com/BracketList"/>
    <dgm:cxn modelId="{5D7A93B6-AC93-4DBD-88AF-5CD39A96F10D}" type="presParOf" srcId="{C1A59009-4EF6-4C9B-B666-0B9276CA1C99}" destId="{FE6602C4-D408-4AC5-B14F-5DCE0CCFE83E}" srcOrd="3" destOrd="0" presId="urn:diagrams.loki3.com/BracketList"/>
    <dgm:cxn modelId="{F7FD516E-D97B-4AC5-8F60-3AF2C502D3B2}" type="presParOf" srcId="{C1A59009-4EF6-4C9B-B666-0B9276CA1C99}" destId="{87B42135-0FF3-4809-9E3F-5D6343EF0F2A}" srcOrd="4" destOrd="0" presId="urn:diagrams.loki3.com/BracketList"/>
    <dgm:cxn modelId="{16FF46CE-4558-4675-8E78-A4919F4CDB57}" type="presParOf" srcId="{87B42135-0FF3-4809-9E3F-5D6343EF0F2A}" destId="{2C7675E6-49B4-4815-92B6-2601C713388F}" srcOrd="0" destOrd="0" presId="urn:diagrams.loki3.com/BracketList"/>
    <dgm:cxn modelId="{D4262046-FC5A-404A-93DC-1DCDABAC8AFE}" type="presParOf" srcId="{87B42135-0FF3-4809-9E3F-5D6343EF0F2A}" destId="{5699DCE5-F75E-4587-B51D-88188BFF71A0}" srcOrd="1" destOrd="0" presId="urn:diagrams.loki3.com/BracketList"/>
    <dgm:cxn modelId="{655E41E7-0996-4B01-AAFC-07E2BD84640C}" type="presParOf" srcId="{87B42135-0FF3-4809-9E3F-5D6343EF0F2A}" destId="{27BBF1F3-1385-4B6C-A536-6968E16AA3E6}" srcOrd="2" destOrd="0" presId="urn:diagrams.loki3.com/BracketList"/>
    <dgm:cxn modelId="{E31A6893-11D8-48DC-B3F9-713F9E69CBF2}" type="presParOf" srcId="{87B42135-0FF3-4809-9E3F-5D6343EF0F2A}" destId="{21DACD10-D5D8-4567-9DBE-098BD9897552}" srcOrd="3" destOrd="0" presId="urn:diagrams.loki3.com/BracketList"/>
    <dgm:cxn modelId="{AF726DEF-A425-4A0E-8107-E32A254E9FE4}" type="presParOf" srcId="{C1A59009-4EF6-4C9B-B666-0B9276CA1C99}" destId="{63D950DE-0EF9-4B33-A69B-1B869E9B9198}" srcOrd="5" destOrd="0" presId="urn:diagrams.loki3.com/BracketList"/>
    <dgm:cxn modelId="{F64BD1A2-6713-4207-BF7B-0FCAB4485DC5}" type="presParOf" srcId="{C1A59009-4EF6-4C9B-B666-0B9276CA1C99}" destId="{7F624B9B-7B98-466F-B125-E2345F801234}" srcOrd="6" destOrd="0" presId="urn:diagrams.loki3.com/BracketList"/>
    <dgm:cxn modelId="{B3E62BAF-A3DA-46F8-BF76-70FFF373A044}" type="presParOf" srcId="{7F624B9B-7B98-466F-B125-E2345F801234}" destId="{602693E9-D7AC-406A-89F7-3ABF76CAA9EE}" srcOrd="0" destOrd="0" presId="urn:diagrams.loki3.com/BracketList"/>
    <dgm:cxn modelId="{A09D1A05-32D4-47C8-8A1F-52E825008C36}" type="presParOf" srcId="{7F624B9B-7B98-466F-B125-E2345F801234}" destId="{6A7E0416-F35A-4E37-80C1-572BE8265F39}" srcOrd="1" destOrd="0" presId="urn:diagrams.loki3.com/BracketList"/>
    <dgm:cxn modelId="{1DD7F2AB-6FCE-41EF-BDA6-124C4052AB80}" type="presParOf" srcId="{7F624B9B-7B98-466F-B125-E2345F801234}" destId="{06D8C66A-5642-45B0-AE6C-1769C7D90791}" srcOrd="2" destOrd="0" presId="urn:diagrams.loki3.com/BracketList"/>
    <dgm:cxn modelId="{839B4E62-8804-445C-ABA2-18E3E9A09493}" type="presParOf" srcId="{7F624B9B-7B98-466F-B125-E2345F801234}" destId="{5115D0E9-6CEB-4520-AE32-EA5215EE5E0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FC642F-DC4C-4E65-A78E-4018FEE6A101}" type="doc">
      <dgm:prSet loTypeId="urn:diagrams.loki3.com/BracketList" loCatId="list" qsTypeId="urn:microsoft.com/office/officeart/2005/8/quickstyle/simple1" qsCatId="simple" csTypeId="urn:microsoft.com/office/officeart/2005/8/colors/accent1_2" csCatId="accent1" phldr="1"/>
      <dgm:spPr/>
      <dgm:t>
        <a:bodyPr/>
        <a:lstStyle/>
        <a:p>
          <a:endParaRPr lang="es-AR"/>
        </a:p>
      </dgm:t>
    </dgm:pt>
    <dgm:pt modelId="{002A2413-D505-4984-89F7-D9DAE1FFFF6A}">
      <dgm:prSet phldrT="[Text]" custT="1"/>
      <dgm:spPr>
        <a:xfrm>
          <a:off x="396467" y="165999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Perspectivas</a:t>
          </a:r>
        </a:p>
      </dgm:t>
    </dgm:pt>
    <dgm:pt modelId="{892BFAEF-28C1-4527-8C25-BA019067D90D}" type="sibTrans" cxnId="{BAF2122C-3B01-43CF-9B80-F52C4C52D002}">
      <dgm:prSet/>
      <dgm:spPr/>
      <dgm:t>
        <a:bodyPr/>
        <a:lstStyle/>
        <a:p>
          <a:endParaRPr lang="es-AR"/>
        </a:p>
      </dgm:t>
    </dgm:pt>
    <dgm:pt modelId="{2DDF2794-639D-4A0B-A257-49399482C37F}" type="parTrans" cxnId="{BAF2122C-3B01-43CF-9B80-F52C4C52D002}">
      <dgm:prSet/>
      <dgm:spPr/>
      <dgm:t>
        <a:bodyPr/>
        <a:lstStyle/>
        <a:p>
          <a:endParaRPr lang="es-AR"/>
        </a:p>
      </dgm:t>
    </dgm:pt>
    <dgm:pt modelId="{EC05B40D-60F5-4DC9-85FA-646DB4880358}">
      <dgm:prSet phldrT="[Text]" custT="1"/>
      <dgm:spPr>
        <a:xfrm>
          <a:off x="396467" y="75657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Desempeño</a:t>
          </a:r>
        </a:p>
      </dgm:t>
    </dgm:pt>
    <dgm:pt modelId="{03418073-C8FF-4F0C-802E-ED735318FA80}" type="sibTrans" cxnId="{907227A2-0F20-4A46-B4A3-025BF5E13206}">
      <dgm:prSet/>
      <dgm:spPr/>
      <dgm:t>
        <a:bodyPr/>
        <a:lstStyle/>
        <a:p>
          <a:endParaRPr lang="es-AR"/>
        </a:p>
      </dgm:t>
    </dgm:pt>
    <dgm:pt modelId="{BBED1A10-30C5-4260-9909-44DE0B723476}" type="parTrans" cxnId="{907227A2-0F20-4A46-B4A3-025BF5E13206}">
      <dgm:prSet/>
      <dgm:spPr/>
      <dgm:t>
        <a:bodyPr/>
        <a:lstStyle/>
        <a:p>
          <a:endParaRPr lang="es-AR"/>
        </a:p>
      </dgm:t>
    </dgm:pt>
    <dgm:pt modelId="{4BA0CF73-F865-4D82-9923-D8C0EC8B37E6}">
      <dgm:prSet custT="1"/>
      <dgm:spPr>
        <a:xfrm>
          <a:off x="0" y="1837110"/>
          <a:ext cx="7929349" cy="50085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buFontTx/>
            <a:buNone/>
          </a:pPr>
          <a:r>
            <a:rPr lang="es-AR" sz="1400" dirty="0">
              <a:solidFill>
                <a:sysClr val="windowText" lastClr="000000">
                  <a:hueOff val="0"/>
                  <a:satOff val="0"/>
                  <a:lumOff val="0"/>
                  <a:alphaOff val="0"/>
                </a:sysClr>
              </a:solidFill>
              <a:latin typeface="Arial" panose="020B0604020202020204"/>
              <a:ea typeface="+mn-ea"/>
              <a:cs typeface="+mn-cs"/>
            </a:rPr>
            <a:t>¿Qué desafíos e incertidumbres puede encontrar la organización implementando su estrategia y, cuáles son las potenciales implicancias para su modelo de negocio y desempeño futuro?</a:t>
          </a:r>
        </a:p>
      </dgm:t>
    </dgm:pt>
    <dgm:pt modelId="{3C8DD521-A8BD-4D4B-9BC1-0049EC93A2FA}" type="parTrans" cxnId="{1F65BE7E-2B19-406C-B0D8-21340B2CD0B2}">
      <dgm:prSet/>
      <dgm:spPr/>
      <dgm:t>
        <a:bodyPr/>
        <a:lstStyle/>
        <a:p>
          <a:endParaRPr lang="es-AR"/>
        </a:p>
      </dgm:t>
    </dgm:pt>
    <dgm:pt modelId="{D68DBE78-7A1C-4633-A497-CD864AFEF31F}" type="sibTrans" cxnId="{1F65BE7E-2B19-406C-B0D8-21340B2CD0B2}">
      <dgm:prSet/>
      <dgm:spPr/>
      <dgm:t>
        <a:bodyPr/>
        <a:lstStyle/>
        <a:p>
          <a:endParaRPr lang="es-AR"/>
        </a:p>
      </dgm:t>
    </dgm:pt>
    <dgm:pt modelId="{282F6915-B7F2-49D6-A05F-1BDF01713217}">
      <dgm:prSet custT="1"/>
      <dgm:spPr>
        <a:xfrm>
          <a:off x="396467" y="1380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Estrategia y asignación de recursos</a:t>
          </a:r>
        </a:p>
      </dgm:t>
    </dgm:pt>
    <dgm:pt modelId="{3250BADA-A91D-4E1F-8862-77C477EB77F8}" type="parTrans" cxnId="{D42689C0-B8A2-4EB9-B10D-BE922CFEDE06}">
      <dgm:prSet/>
      <dgm:spPr/>
      <dgm:t>
        <a:bodyPr/>
        <a:lstStyle/>
        <a:p>
          <a:endParaRPr lang="es-AR"/>
        </a:p>
      </dgm:t>
    </dgm:pt>
    <dgm:pt modelId="{06A14779-35EF-4A80-B5BA-A86D024DEDEF}" type="sibTrans" cxnId="{D42689C0-B8A2-4EB9-B10D-BE922CFEDE06}">
      <dgm:prSet/>
      <dgm:spPr/>
      <dgm:t>
        <a:bodyPr/>
        <a:lstStyle/>
        <a:p>
          <a:endParaRPr lang="es-AR"/>
        </a:p>
      </dgm:t>
    </dgm:pt>
    <dgm:pt modelId="{3D136469-C164-4CB5-9CDD-764FBFBCCBC7}">
      <dgm:prSet custT="1"/>
      <dgm:spPr>
        <a:xfrm>
          <a:off x="0" y="190920"/>
          <a:ext cx="7929349" cy="50085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lgn="l">
            <a:buFontTx/>
            <a:buNone/>
          </a:pPr>
          <a:r>
            <a:rPr lang="es-AR" sz="1400" dirty="0">
              <a:solidFill>
                <a:sysClr val="windowText" lastClr="000000">
                  <a:hueOff val="0"/>
                  <a:satOff val="0"/>
                  <a:lumOff val="0"/>
                  <a:alphaOff val="0"/>
                </a:sysClr>
              </a:solidFill>
              <a:latin typeface="Arial" panose="020B0604020202020204"/>
              <a:ea typeface="+mn-ea"/>
              <a:cs typeface="+mn-cs"/>
            </a:rPr>
            <a:t>¿A dónde quiere ir la organización y cómo piensa llegar?</a:t>
          </a:r>
        </a:p>
      </dgm:t>
    </dgm:pt>
    <dgm:pt modelId="{E0088DE7-2D0E-4F4B-B87B-11FF7BB7DEC9}" type="parTrans" cxnId="{94EB0C20-7CE8-4596-995F-591DD4FC437F}">
      <dgm:prSet/>
      <dgm:spPr/>
      <dgm:t>
        <a:bodyPr/>
        <a:lstStyle/>
        <a:p>
          <a:endParaRPr lang="es-AR"/>
        </a:p>
      </dgm:t>
    </dgm:pt>
    <dgm:pt modelId="{BC603CF1-7B42-40D8-9231-69F1653AABD9}" type="sibTrans" cxnId="{94EB0C20-7CE8-4596-995F-591DD4FC437F}">
      <dgm:prSet/>
      <dgm:spPr/>
      <dgm:t>
        <a:bodyPr/>
        <a:lstStyle/>
        <a:p>
          <a:endParaRPr lang="es-AR"/>
        </a:p>
      </dgm:t>
    </dgm:pt>
    <dgm:pt modelId="{71E9BE8D-1F37-4494-AB8F-A5D00076CBFC}">
      <dgm:prSet custT="1"/>
      <dgm:spPr>
        <a:xfrm>
          <a:off x="0" y="933690"/>
          <a:ext cx="7929349" cy="66150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buFontTx/>
            <a:buNone/>
          </a:pPr>
          <a:r>
            <a:rPr lang="es-AR" sz="1400" dirty="0">
              <a:solidFill>
                <a:sysClr val="windowText" lastClr="000000">
                  <a:hueOff val="0"/>
                  <a:satOff val="0"/>
                  <a:lumOff val="0"/>
                  <a:alphaOff val="0"/>
                </a:sysClr>
              </a:solidFill>
              <a:latin typeface="Arial" panose="020B0604020202020204"/>
              <a:ea typeface="+mn-ea"/>
              <a:cs typeface="+mn-cs"/>
            </a:rPr>
            <a:t>¿Hasta qué punto la organización ha alcanzado sus objetivos estratégicos en el periodo y, cuáles son sus resultados en términos de efectos en los capitales?</a:t>
          </a:r>
        </a:p>
      </dgm:t>
    </dgm:pt>
    <dgm:pt modelId="{8B20274A-FA4A-44AE-8D69-C34E379A67A8}" type="parTrans" cxnId="{189959FF-C852-4723-AD1A-DEFB6B563D85}">
      <dgm:prSet/>
      <dgm:spPr/>
      <dgm:t>
        <a:bodyPr/>
        <a:lstStyle/>
        <a:p>
          <a:endParaRPr lang="es-AR"/>
        </a:p>
      </dgm:t>
    </dgm:pt>
    <dgm:pt modelId="{CFF78C4B-801D-4D23-9975-51675FE2F2AA}" type="sibTrans" cxnId="{189959FF-C852-4723-AD1A-DEFB6B563D85}">
      <dgm:prSet/>
      <dgm:spPr/>
      <dgm:t>
        <a:bodyPr/>
        <a:lstStyle/>
        <a:p>
          <a:endParaRPr lang="es-AR"/>
        </a:p>
      </dgm:t>
    </dgm:pt>
    <dgm:pt modelId="{700E1078-B478-42C0-89F4-58B1A3CCE475}">
      <dgm:prSet custT="1"/>
      <dgm:spPr>
        <a:xfrm>
          <a:off x="396467" y="2402760"/>
          <a:ext cx="5550544" cy="35424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sz="1600" dirty="0">
              <a:solidFill>
                <a:sysClr val="window" lastClr="FFFFFF"/>
              </a:solidFill>
              <a:latin typeface="Arial" panose="020B0604020202020204"/>
              <a:ea typeface="+mn-ea"/>
              <a:cs typeface="+mn-cs"/>
            </a:rPr>
            <a:t>Bases de preparación y presentación</a:t>
          </a:r>
        </a:p>
      </dgm:t>
    </dgm:pt>
    <dgm:pt modelId="{1556717E-2AD5-4543-8AEB-59519A5179EB}" type="parTrans" cxnId="{717D7021-17D3-4B8E-8652-72E02E16C776}">
      <dgm:prSet/>
      <dgm:spPr/>
      <dgm:t>
        <a:bodyPr/>
        <a:lstStyle/>
        <a:p>
          <a:endParaRPr lang="es-AR"/>
        </a:p>
      </dgm:t>
    </dgm:pt>
    <dgm:pt modelId="{AFC78F71-9170-4FF0-9148-A927FE2BF948}" type="sibTrans" cxnId="{717D7021-17D3-4B8E-8652-72E02E16C776}">
      <dgm:prSet/>
      <dgm:spPr/>
      <dgm:t>
        <a:bodyPr/>
        <a:lstStyle/>
        <a:p>
          <a:endParaRPr lang="es-AR"/>
        </a:p>
      </dgm:t>
    </dgm:pt>
    <dgm:pt modelId="{120A05E6-80C8-4162-8756-7B9C2795CB57}">
      <dgm:prSet custT="1"/>
      <dgm:spPr>
        <a:xfrm>
          <a:off x="0" y="2579880"/>
          <a:ext cx="7929349" cy="66150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pPr marL="0" indent="0">
            <a:buFontTx/>
            <a:buNone/>
          </a:pPr>
          <a:r>
            <a:rPr lang="es-AR" sz="1400" dirty="0">
              <a:solidFill>
                <a:sysClr val="windowText" lastClr="000000">
                  <a:hueOff val="0"/>
                  <a:satOff val="0"/>
                  <a:lumOff val="0"/>
                  <a:alphaOff val="0"/>
                </a:sysClr>
              </a:solidFill>
              <a:latin typeface="Arial" panose="020B0604020202020204"/>
              <a:ea typeface="+mn-ea"/>
              <a:cs typeface="+mn-cs"/>
            </a:rPr>
            <a:t>¿Cómo determina la organización qué asuntos deberían ser incluidos en el informe integrado y, cómo estos asuntos son cuantificados o evaluados?</a:t>
          </a:r>
        </a:p>
      </dgm:t>
    </dgm:pt>
    <dgm:pt modelId="{4FDBB59A-2BEB-4C1F-B27B-CA63792B3764}" type="parTrans" cxnId="{B0078D9C-97F2-4DBF-A75A-990186DCD6E7}">
      <dgm:prSet/>
      <dgm:spPr/>
      <dgm:t>
        <a:bodyPr/>
        <a:lstStyle/>
        <a:p>
          <a:endParaRPr lang="es-AR"/>
        </a:p>
      </dgm:t>
    </dgm:pt>
    <dgm:pt modelId="{E1038F27-4FBB-4C1A-A611-2C5BBCDD71D1}" type="sibTrans" cxnId="{B0078D9C-97F2-4DBF-A75A-990186DCD6E7}">
      <dgm:prSet/>
      <dgm:spPr/>
      <dgm:t>
        <a:bodyPr/>
        <a:lstStyle/>
        <a:p>
          <a:endParaRPr lang="es-AR"/>
        </a:p>
      </dgm:t>
    </dgm:pt>
    <dgm:pt modelId="{C1A59009-4EF6-4C9B-B666-0B9276CA1C99}" type="pres">
      <dgm:prSet presAssocID="{43FC642F-DC4C-4E65-A78E-4018FEE6A101}" presName="Name0" presStyleCnt="0">
        <dgm:presLayoutVars>
          <dgm:dir/>
          <dgm:animLvl val="lvl"/>
          <dgm:resizeHandles val="exact"/>
        </dgm:presLayoutVars>
      </dgm:prSet>
      <dgm:spPr/>
    </dgm:pt>
    <dgm:pt modelId="{CBEE2262-355B-4E62-850A-F4A2E2030AF5}" type="pres">
      <dgm:prSet presAssocID="{282F6915-B7F2-49D6-A05F-1BDF01713217}" presName="linNode" presStyleCnt="0"/>
      <dgm:spPr/>
    </dgm:pt>
    <dgm:pt modelId="{9D611DCC-4403-4FA3-9CAD-C0679AEFD0EF}" type="pres">
      <dgm:prSet presAssocID="{282F6915-B7F2-49D6-A05F-1BDF01713217}" presName="parTx" presStyleLbl="revTx" presStyleIdx="0" presStyleCnt="4" custScaleX="130256" custScaleY="158985" custLinFactNeighborY="10812">
        <dgm:presLayoutVars>
          <dgm:chMax val="1"/>
          <dgm:bulletEnabled val="1"/>
        </dgm:presLayoutVars>
      </dgm:prSet>
      <dgm:spPr/>
    </dgm:pt>
    <dgm:pt modelId="{682A085B-883F-4914-8E8B-877DC279AEF7}" type="pres">
      <dgm:prSet presAssocID="{282F6915-B7F2-49D6-A05F-1BDF01713217}" presName="bracket" presStyleLbl="parChTrans1D1" presStyleIdx="0" presStyleCnt="4" custLinFactNeighborY="13515"/>
      <dgm:spPr/>
    </dgm:pt>
    <dgm:pt modelId="{3094FFB1-A07C-4572-B637-F9629EA56200}" type="pres">
      <dgm:prSet presAssocID="{282F6915-B7F2-49D6-A05F-1BDF01713217}" presName="spH" presStyleCnt="0"/>
      <dgm:spPr/>
    </dgm:pt>
    <dgm:pt modelId="{86E3D54D-34AD-49D2-BFF0-72DD4261175B}" type="pres">
      <dgm:prSet presAssocID="{282F6915-B7F2-49D6-A05F-1BDF01713217}" presName="desTx" presStyleLbl="node1" presStyleIdx="0" presStyleCnt="4" custScaleX="100000" custLinFactNeighborY="10812">
        <dgm:presLayoutVars>
          <dgm:bulletEnabled val="1"/>
        </dgm:presLayoutVars>
      </dgm:prSet>
      <dgm:spPr/>
    </dgm:pt>
    <dgm:pt modelId="{F063E6BB-7A6A-48BF-B15D-EA5BAA4398A5}" type="pres">
      <dgm:prSet presAssocID="{06A14779-35EF-4A80-B5BA-A86D024DEDEF}" presName="spV" presStyleCnt="0"/>
      <dgm:spPr/>
    </dgm:pt>
    <dgm:pt modelId="{1B7D2296-5BD4-45C9-9FB7-130814592BDD}" type="pres">
      <dgm:prSet presAssocID="{EC05B40D-60F5-4DC9-85FA-646DB4880358}" presName="linNode" presStyleCnt="0"/>
      <dgm:spPr/>
    </dgm:pt>
    <dgm:pt modelId="{501957C1-B20C-4D67-85E3-B1922741B961}" type="pres">
      <dgm:prSet presAssocID="{EC05B40D-60F5-4DC9-85FA-646DB4880358}" presName="parTx" presStyleLbl="revTx" presStyleIdx="1" presStyleCnt="4" custScaleX="130696" custScaleY="166438" custLinFactNeighborY="9426">
        <dgm:presLayoutVars>
          <dgm:chMax val="1"/>
          <dgm:bulletEnabled val="1"/>
        </dgm:presLayoutVars>
      </dgm:prSet>
      <dgm:spPr/>
    </dgm:pt>
    <dgm:pt modelId="{152D0C53-E766-4C14-AABD-4880C831A3BB}" type="pres">
      <dgm:prSet presAssocID="{EC05B40D-60F5-4DC9-85FA-646DB4880358}" presName="bracket" presStyleLbl="parChTrans1D1" presStyleIdx="1" presStyleCnt="4"/>
      <dgm:spPr/>
    </dgm:pt>
    <dgm:pt modelId="{208B8F27-0BF9-47A2-AD4F-F0F5070237CA}" type="pres">
      <dgm:prSet presAssocID="{EC05B40D-60F5-4DC9-85FA-646DB4880358}" presName="spH" presStyleCnt="0"/>
      <dgm:spPr/>
    </dgm:pt>
    <dgm:pt modelId="{B15950CC-21C1-457A-BB3C-9A9C18AE5FD6}" type="pres">
      <dgm:prSet presAssocID="{EC05B40D-60F5-4DC9-85FA-646DB4880358}" presName="desTx" presStyleLbl="node1" presStyleIdx="1" presStyleCnt="4">
        <dgm:presLayoutVars>
          <dgm:bulletEnabled val="1"/>
        </dgm:presLayoutVars>
      </dgm:prSet>
      <dgm:spPr/>
    </dgm:pt>
    <dgm:pt modelId="{FE6602C4-D408-4AC5-B14F-5DCE0CCFE83E}" type="pres">
      <dgm:prSet presAssocID="{03418073-C8FF-4F0C-802E-ED735318FA80}" presName="spV" presStyleCnt="0"/>
      <dgm:spPr/>
    </dgm:pt>
    <dgm:pt modelId="{87B42135-0FF3-4809-9E3F-5D6343EF0F2A}" type="pres">
      <dgm:prSet presAssocID="{002A2413-D505-4984-89F7-D9DAE1FFFF6A}" presName="linNode" presStyleCnt="0"/>
      <dgm:spPr/>
    </dgm:pt>
    <dgm:pt modelId="{2C7675E6-49B4-4815-92B6-2601C713388F}" type="pres">
      <dgm:prSet presAssocID="{002A2413-D505-4984-89F7-D9DAE1FFFF6A}" presName="parTx" presStyleLbl="revTx" presStyleIdx="2" presStyleCnt="4" custScaleX="130514" custScaleY="207911">
        <dgm:presLayoutVars>
          <dgm:chMax val="1"/>
          <dgm:bulletEnabled val="1"/>
        </dgm:presLayoutVars>
      </dgm:prSet>
      <dgm:spPr/>
    </dgm:pt>
    <dgm:pt modelId="{5699DCE5-F75E-4587-B51D-88188BFF71A0}" type="pres">
      <dgm:prSet presAssocID="{002A2413-D505-4984-89F7-D9DAE1FFFF6A}" presName="bracket" presStyleLbl="parChTrans1D1" presStyleIdx="2" presStyleCnt="4"/>
      <dgm:spPr/>
    </dgm:pt>
    <dgm:pt modelId="{27BBF1F3-1385-4B6C-A536-6968E16AA3E6}" type="pres">
      <dgm:prSet presAssocID="{002A2413-D505-4984-89F7-D9DAE1FFFF6A}" presName="spH" presStyleCnt="0"/>
      <dgm:spPr/>
    </dgm:pt>
    <dgm:pt modelId="{21DACD10-D5D8-4567-9DBE-098BD9897552}" type="pres">
      <dgm:prSet presAssocID="{002A2413-D505-4984-89F7-D9DAE1FFFF6A}" presName="desTx" presStyleLbl="node1" presStyleIdx="2" presStyleCnt="4">
        <dgm:presLayoutVars>
          <dgm:bulletEnabled val="1"/>
        </dgm:presLayoutVars>
      </dgm:prSet>
      <dgm:spPr/>
    </dgm:pt>
    <dgm:pt modelId="{63D950DE-0EF9-4B33-A69B-1B869E9B9198}" type="pres">
      <dgm:prSet presAssocID="{892BFAEF-28C1-4527-8C25-BA019067D90D}" presName="spV" presStyleCnt="0"/>
      <dgm:spPr/>
    </dgm:pt>
    <dgm:pt modelId="{7F624B9B-7B98-466F-B125-E2345F801234}" type="pres">
      <dgm:prSet presAssocID="{700E1078-B478-42C0-89F4-58B1A3CCE475}" presName="linNode" presStyleCnt="0"/>
      <dgm:spPr/>
    </dgm:pt>
    <dgm:pt modelId="{602693E9-D7AC-406A-89F7-3ABF76CAA9EE}" type="pres">
      <dgm:prSet presAssocID="{700E1078-B478-42C0-89F4-58B1A3CCE475}" presName="parTx" presStyleLbl="revTx" presStyleIdx="3" presStyleCnt="4" custScaleX="131352" custScaleY="153646">
        <dgm:presLayoutVars>
          <dgm:chMax val="1"/>
          <dgm:bulletEnabled val="1"/>
        </dgm:presLayoutVars>
      </dgm:prSet>
      <dgm:spPr/>
    </dgm:pt>
    <dgm:pt modelId="{6A7E0416-F35A-4E37-80C1-572BE8265F39}" type="pres">
      <dgm:prSet presAssocID="{700E1078-B478-42C0-89F4-58B1A3CCE475}" presName="bracket" presStyleLbl="parChTrans1D1" presStyleIdx="3" presStyleCnt="4"/>
      <dgm:spPr/>
    </dgm:pt>
    <dgm:pt modelId="{06D8C66A-5642-45B0-AE6C-1769C7D90791}" type="pres">
      <dgm:prSet presAssocID="{700E1078-B478-42C0-89F4-58B1A3CCE475}" presName="spH" presStyleCnt="0"/>
      <dgm:spPr/>
    </dgm:pt>
    <dgm:pt modelId="{5115D0E9-6CEB-4520-AE32-EA5215EE5E0F}" type="pres">
      <dgm:prSet presAssocID="{700E1078-B478-42C0-89F4-58B1A3CCE475}" presName="desTx" presStyleLbl="node1" presStyleIdx="3" presStyleCnt="4">
        <dgm:presLayoutVars>
          <dgm:bulletEnabled val="1"/>
        </dgm:presLayoutVars>
      </dgm:prSet>
      <dgm:spPr/>
    </dgm:pt>
  </dgm:ptLst>
  <dgm:cxnLst>
    <dgm:cxn modelId="{9AF7D207-8DE3-4039-A2D1-51F755ECDFDD}" type="presOf" srcId="{71E9BE8D-1F37-4494-AB8F-A5D00076CBFC}" destId="{B15950CC-21C1-457A-BB3C-9A9C18AE5FD6}" srcOrd="0" destOrd="0" presId="urn:diagrams.loki3.com/BracketList"/>
    <dgm:cxn modelId="{94EB0C20-7CE8-4596-995F-591DD4FC437F}" srcId="{282F6915-B7F2-49D6-A05F-1BDF01713217}" destId="{3D136469-C164-4CB5-9CDD-764FBFBCCBC7}" srcOrd="0" destOrd="0" parTransId="{E0088DE7-2D0E-4F4B-B87B-11FF7BB7DEC9}" sibTransId="{BC603CF1-7B42-40D8-9231-69F1653AABD9}"/>
    <dgm:cxn modelId="{717D7021-17D3-4B8E-8652-72E02E16C776}" srcId="{43FC642F-DC4C-4E65-A78E-4018FEE6A101}" destId="{700E1078-B478-42C0-89F4-58B1A3CCE475}" srcOrd="3" destOrd="0" parTransId="{1556717E-2AD5-4543-8AEB-59519A5179EB}" sibTransId="{AFC78F71-9170-4FF0-9148-A927FE2BF948}"/>
    <dgm:cxn modelId="{BAF2122C-3B01-43CF-9B80-F52C4C52D002}" srcId="{43FC642F-DC4C-4E65-A78E-4018FEE6A101}" destId="{002A2413-D505-4984-89F7-D9DAE1FFFF6A}" srcOrd="2" destOrd="0" parTransId="{2DDF2794-639D-4A0B-A257-49399482C37F}" sibTransId="{892BFAEF-28C1-4527-8C25-BA019067D90D}"/>
    <dgm:cxn modelId="{FD1D175D-C976-4E93-A477-9FB3880DE698}" type="presOf" srcId="{3D136469-C164-4CB5-9CDD-764FBFBCCBC7}" destId="{86E3D54D-34AD-49D2-BFF0-72DD4261175B}" srcOrd="0" destOrd="0" presId="urn:diagrams.loki3.com/BracketList"/>
    <dgm:cxn modelId="{32029663-F615-4250-BEC2-DDD3C3209978}" type="presOf" srcId="{282F6915-B7F2-49D6-A05F-1BDF01713217}" destId="{9D611DCC-4403-4FA3-9CAD-C0679AEFD0EF}" srcOrd="0" destOrd="0" presId="urn:diagrams.loki3.com/BracketList"/>
    <dgm:cxn modelId="{33F7824D-C72C-4C9E-9959-86B0DC950D1D}" type="presOf" srcId="{43FC642F-DC4C-4E65-A78E-4018FEE6A101}" destId="{C1A59009-4EF6-4C9B-B666-0B9276CA1C99}" srcOrd="0" destOrd="0" presId="urn:diagrams.loki3.com/BracketList"/>
    <dgm:cxn modelId="{1F65BE7E-2B19-406C-B0D8-21340B2CD0B2}" srcId="{002A2413-D505-4984-89F7-D9DAE1FFFF6A}" destId="{4BA0CF73-F865-4D82-9923-D8C0EC8B37E6}" srcOrd="0" destOrd="0" parTransId="{3C8DD521-A8BD-4D4B-9BC1-0049EC93A2FA}" sibTransId="{D68DBE78-7A1C-4633-A497-CD864AFEF31F}"/>
    <dgm:cxn modelId="{07F8CE7F-6EE9-4A08-8F91-2778CE022372}" type="presOf" srcId="{4BA0CF73-F865-4D82-9923-D8C0EC8B37E6}" destId="{21DACD10-D5D8-4567-9DBE-098BD9897552}" srcOrd="0" destOrd="0" presId="urn:diagrams.loki3.com/BracketList"/>
    <dgm:cxn modelId="{DC130F91-649B-4C0C-A32B-F2B052D96DA5}" type="presOf" srcId="{EC05B40D-60F5-4DC9-85FA-646DB4880358}" destId="{501957C1-B20C-4D67-85E3-B1922741B961}" srcOrd="0" destOrd="0" presId="urn:diagrams.loki3.com/BracketList"/>
    <dgm:cxn modelId="{B0078D9C-97F2-4DBF-A75A-990186DCD6E7}" srcId="{700E1078-B478-42C0-89F4-58B1A3CCE475}" destId="{120A05E6-80C8-4162-8756-7B9C2795CB57}" srcOrd="0" destOrd="0" parTransId="{4FDBB59A-2BEB-4C1F-B27B-CA63792B3764}" sibTransId="{E1038F27-4FBB-4C1A-A611-2C5BBCDD71D1}"/>
    <dgm:cxn modelId="{907227A2-0F20-4A46-B4A3-025BF5E13206}" srcId="{43FC642F-DC4C-4E65-A78E-4018FEE6A101}" destId="{EC05B40D-60F5-4DC9-85FA-646DB4880358}" srcOrd="1" destOrd="0" parTransId="{BBED1A10-30C5-4260-9909-44DE0B723476}" sibTransId="{03418073-C8FF-4F0C-802E-ED735318FA80}"/>
    <dgm:cxn modelId="{D42689C0-B8A2-4EB9-B10D-BE922CFEDE06}" srcId="{43FC642F-DC4C-4E65-A78E-4018FEE6A101}" destId="{282F6915-B7F2-49D6-A05F-1BDF01713217}" srcOrd="0" destOrd="0" parTransId="{3250BADA-A91D-4E1F-8862-77C477EB77F8}" sibTransId="{06A14779-35EF-4A80-B5BA-A86D024DEDEF}"/>
    <dgm:cxn modelId="{76E4A1D4-ABE1-487F-9453-937570F6BC4B}" type="presOf" srcId="{002A2413-D505-4984-89F7-D9DAE1FFFF6A}" destId="{2C7675E6-49B4-4815-92B6-2601C713388F}" srcOrd="0" destOrd="0" presId="urn:diagrams.loki3.com/BracketList"/>
    <dgm:cxn modelId="{FEDC6FDF-82BA-4136-B121-929E8C7EBF76}" type="presOf" srcId="{120A05E6-80C8-4162-8756-7B9C2795CB57}" destId="{5115D0E9-6CEB-4520-AE32-EA5215EE5E0F}" srcOrd="0" destOrd="0" presId="urn:diagrams.loki3.com/BracketList"/>
    <dgm:cxn modelId="{D6A459F0-8319-4112-A48D-16951E4F708E}" type="presOf" srcId="{700E1078-B478-42C0-89F4-58B1A3CCE475}" destId="{602693E9-D7AC-406A-89F7-3ABF76CAA9EE}" srcOrd="0" destOrd="0" presId="urn:diagrams.loki3.com/BracketList"/>
    <dgm:cxn modelId="{189959FF-C852-4723-AD1A-DEFB6B563D85}" srcId="{EC05B40D-60F5-4DC9-85FA-646DB4880358}" destId="{71E9BE8D-1F37-4494-AB8F-A5D00076CBFC}" srcOrd="0" destOrd="0" parTransId="{8B20274A-FA4A-44AE-8D69-C34E379A67A8}" sibTransId="{CFF78C4B-801D-4D23-9975-51675FE2F2AA}"/>
    <dgm:cxn modelId="{C5F7D6D8-FCB8-436F-AB22-9F2FA54123BB}" type="presParOf" srcId="{C1A59009-4EF6-4C9B-B666-0B9276CA1C99}" destId="{CBEE2262-355B-4E62-850A-F4A2E2030AF5}" srcOrd="0" destOrd="0" presId="urn:diagrams.loki3.com/BracketList"/>
    <dgm:cxn modelId="{73F8CE28-783D-47BA-A451-AE70D38E5114}" type="presParOf" srcId="{CBEE2262-355B-4E62-850A-F4A2E2030AF5}" destId="{9D611DCC-4403-4FA3-9CAD-C0679AEFD0EF}" srcOrd="0" destOrd="0" presId="urn:diagrams.loki3.com/BracketList"/>
    <dgm:cxn modelId="{37275945-3252-4861-9F83-0ED7C43CF812}" type="presParOf" srcId="{CBEE2262-355B-4E62-850A-F4A2E2030AF5}" destId="{682A085B-883F-4914-8E8B-877DC279AEF7}" srcOrd="1" destOrd="0" presId="urn:diagrams.loki3.com/BracketList"/>
    <dgm:cxn modelId="{1DE1A887-9D81-4BC6-B14B-7E83FDAA65D6}" type="presParOf" srcId="{CBEE2262-355B-4E62-850A-F4A2E2030AF5}" destId="{3094FFB1-A07C-4572-B637-F9629EA56200}" srcOrd="2" destOrd="0" presId="urn:diagrams.loki3.com/BracketList"/>
    <dgm:cxn modelId="{1F74BF89-B2EA-4DEC-B621-9F2C86E9B1B0}" type="presParOf" srcId="{CBEE2262-355B-4E62-850A-F4A2E2030AF5}" destId="{86E3D54D-34AD-49D2-BFF0-72DD4261175B}" srcOrd="3" destOrd="0" presId="urn:diagrams.loki3.com/BracketList"/>
    <dgm:cxn modelId="{69F07815-09A7-4AA5-ACD0-899EB7C25E5A}" type="presParOf" srcId="{C1A59009-4EF6-4C9B-B666-0B9276CA1C99}" destId="{F063E6BB-7A6A-48BF-B15D-EA5BAA4398A5}" srcOrd="1" destOrd="0" presId="urn:diagrams.loki3.com/BracketList"/>
    <dgm:cxn modelId="{B8C0F7D8-08A4-4534-815E-215162AE3038}" type="presParOf" srcId="{C1A59009-4EF6-4C9B-B666-0B9276CA1C99}" destId="{1B7D2296-5BD4-45C9-9FB7-130814592BDD}" srcOrd="2" destOrd="0" presId="urn:diagrams.loki3.com/BracketList"/>
    <dgm:cxn modelId="{D513D6EE-0273-4F95-9DC2-DD0D5E1289F9}" type="presParOf" srcId="{1B7D2296-5BD4-45C9-9FB7-130814592BDD}" destId="{501957C1-B20C-4D67-85E3-B1922741B961}" srcOrd="0" destOrd="0" presId="urn:diagrams.loki3.com/BracketList"/>
    <dgm:cxn modelId="{CD20F958-5532-4962-8BBD-200DC9C78533}" type="presParOf" srcId="{1B7D2296-5BD4-45C9-9FB7-130814592BDD}" destId="{152D0C53-E766-4C14-AABD-4880C831A3BB}" srcOrd="1" destOrd="0" presId="urn:diagrams.loki3.com/BracketList"/>
    <dgm:cxn modelId="{5FCD083F-4591-47A2-BC95-74E7F007BF1B}" type="presParOf" srcId="{1B7D2296-5BD4-45C9-9FB7-130814592BDD}" destId="{208B8F27-0BF9-47A2-AD4F-F0F5070237CA}" srcOrd="2" destOrd="0" presId="urn:diagrams.loki3.com/BracketList"/>
    <dgm:cxn modelId="{4023D13F-1FEE-402B-B227-22374C45F40D}" type="presParOf" srcId="{1B7D2296-5BD4-45C9-9FB7-130814592BDD}" destId="{B15950CC-21C1-457A-BB3C-9A9C18AE5FD6}" srcOrd="3" destOrd="0" presId="urn:diagrams.loki3.com/BracketList"/>
    <dgm:cxn modelId="{5D7A93B6-AC93-4DBD-88AF-5CD39A96F10D}" type="presParOf" srcId="{C1A59009-4EF6-4C9B-B666-0B9276CA1C99}" destId="{FE6602C4-D408-4AC5-B14F-5DCE0CCFE83E}" srcOrd="3" destOrd="0" presId="urn:diagrams.loki3.com/BracketList"/>
    <dgm:cxn modelId="{F7FD516E-D97B-4AC5-8F60-3AF2C502D3B2}" type="presParOf" srcId="{C1A59009-4EF6-4C9B-B666-0B9276CA1C99}" destId="{87B42135-0FF3-4809-9E3F-5D6343EF0F2A}" srcOrd="4" destOrd="0" presId="urn:diagrams.loki3.com/BracketList"/>
    <dgm:cxn modelId="{16FF46CE-4558-4675-8E78-A4919F4CDB57}" type="presParOf" srcId="{87B42135-0FF3-4809-9E3F-5D6343EF0F2A}" destId="{2C7675E6-49B4-4815-92B6-2601C713388F}" srcOrd="0" destOrd="0" presId="urn:diagrams.loki3.com/BracketList"/>
    <dgm:cxn modelId="{D4262046-FC5A-404A-93DC-1DCDABAC8AFE}" type="presParOf" srcId="{87B42135-0FF3-4809-9E3F-5D6343EF0F2A}" destId="{5699DCE5-F75E-4587-B51D-88188BFF71A0}" srcOrd="1" destOrd="0" presId="urn:diagrams.loki3.com/BracketList"/>
    <dgm:cxn modelId="{655E41E7-0996-4B01-AAFC-07E2BD84640C}" type="presParOf" srcId="{87B42135-0FF3-4809-9E3F-5D6343EF0F2A}" destId="{27BBF1F3-1385-4B6C-A536-6968E16AA3E6}" srcOrd="2" destOrd="0" presId="urn:diagrams.loki3.com/BracketList"/>
    <dgm:cxn modelId="{E31A6893-11D8-48DC-B3F9-713F9E69CBF2}" type="presParOf" srcId="{87B42135-0FF3-4809-9E3F-5D6343EF0F2A}" destId="{21DACD10-D5D8-4567-9DBE-098BD9897552}" srcOrd="3" destOrd="0" presId="urn:diagrams.loki3.com/BracketList"/>
    <dgm:cxn modelId="{AF726DEF-A425-4A0E-8107-E32A254E9FE4}" type="presParOf" srcId="{C1A59009-4EF6-4C9B-B666-0B9276CA1C99}" destId="{63D950DE-0EF9-4B33-A69B-1B869E9B9198}" srcOrd="5" destOrd="0" presId="urn:diagrams.loki3.com/BracketList"/>
    <dgm:cxn modelId="{F64BD1A2-6713-4207-BF7B-0FCAB4485DC5}" type="presParOf" srcId="{C1A59009-4EF6-4C9B-B666-0B9276CA1C99}" destId="{7F624B9B-7B98-466F-B125-E2345F801234}" srcOrd="6" destOrd="0" presId="urn:diagrams.loki3.com/BracketList"/>
    <dgm:cxn modelId="{B3E62BAF-A3DA-46F8-BF76-70FFF373A044}" type="presParOf" srcId="{7F624B9B-7B98-466F-B125-E2345F801234}" destId="{602693E9-D7AC-406A-89F7-3ABF76CAA9EE}" srcOrd="0" destOrd="0" presId="urn:diagrams.loki3.com/BracketList"/>
    <dgm:cxn modelId="{A09D1A05-32D4-47C8-8A1F-52E825008C36}" type="presParOf" srcId="{7F624B9B-7B98-466F-B125-E2345F801234}" destId="{6A7E0416-F35A-4E37-80C1-572BE8265F39}" srcOrd="1" destOrd="0" presId="urn:diagrams.loki3.com/BracketList"/>
    <dgm:cxn modelId="{1DD7F2AB-6FCE-41EF-BDA6-124C4052AB80}" type="presParOf" srcId="{7F624B9B-7B98-466F-B125-E2345F801234}" destId="{06D8C66A-5642-45B0-AE6C-1769C7D90791}" srcOrd="2" destOrd="0" presId="urn:diagrams.loki3.com/BracketList"/>
    <dgm:cxn modelId="{839B4E62-8804-445C-ABA2-18E3E9A09493}" type="presParOf" srcId="{7F624B9B-7B98-466F-B125-E2345F801234}" destId="{5115D0E9-6CEB-4520-AE32-EA5215EE5E0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lstStyle/>
        <a:p>
          <a:pPr algn="ctr">
            <a:buFontTx/>
            <a:buNone/>
          </a:pPr>
          <a:r>
            <a:rPr lang="es-AR" sz="1800" b="1" dirty="0">
              <a:solidFill>
                <a:sysClr val="windowText" lastClr="000000">
                  <a:hueOff val="0"/>
                  <a:satOff val="0"/>
                  <a:lumOff val="0"/>
                  <a:alphaOff val="0"/>
                </a:sysClr>
              </a:solidFill>
              <a:latin typeface="Arial" panose="020B0604020202020204"/>
              <a:ea typeface="+mn-ea"/>
              <a:cs typeface="+mn-cs"/>
            </a:rPr>
            <a:t>¿Qué hace la organización y cuáles son las circunstancias en las que opera?</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9027"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8161"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06625" custScaleY="50608" custLinFactNeighborX="69622" custLinFactNeighborY="-27073">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NeighborX="-99317"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D3FC5790-7821-494E-B768-ED58B3B84CBE}" srcId="{62AF232C-3DBA-4592-A224-4EB31FD16EF8}" destId="{06B2140C-2AC3-4A6C-BDFD-1688E76EF076}" srcOrd="1" destOrd="0" parTransId="{A628C2E4-5F44-4275-AE66-2CA22F993323}" sibTransId="{3E191A24-E713-4202-846B-2F319C7994B0}"/>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nchor="t"/>
        <a:lstStyle/>
        <a:p>
          <a:pPr marL="0" indent="0" algn="ctr">
            <a:buFontTx/>
            <a:buNone/>
          </a:pPr>
          <a:r>
            <a:rPr lang="es-AR" sz="1800" b="1" dirty="0">
              <a:solidFill>
                <a:sysClr val="windowText" lastClr="000000">
                  <a:hueOff val="0"/>
                  <a:satOff val="0"/>
                  <a:lumOff val="0"/>
                  <a:alphaOff val="0"/>
                </a:sysClr>
              </a:solidFill>
              <a:latin typeface="Arial" panose="020B0604020202020204"/>
              <a:ea typeface="+mn-ea"/>
              <a:cs typeface="+mn-cs"/>
            </a:rPr>
            <a:t>¿Cómo funciona la estructura de gobierno corporativo en la organización para apoyar su habilidad de crear valor a corto, mediano y largo plazo?</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53C81D7A-7342-4847-8855-E866697CE12E}">
      <dgm:prSet custT="1"/>
      <dgm:spPr/>
      <dgm:t>
        <a:bodyPr anchor="t"/>
        <a:lstStyle/>
        <a:p>
          <a:pPr marL="171450" indent="0" algn="l">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551F832C-873A-4125-8C7F-3E18B271C7B0}" type="parTrans" cxnId="{A345BEC1-837D-489E-BC67-C3C6BA449F58}">
      <dgm:prSet/>
      <dgm:spPr/>
      <dgm:t>
        <a:bodyPr/>
        <a:lstStyle/>
        <a:p>
          <a:endParaRPr lang="es-AR"/>
        </a:p>
      </dgm:t>
    </dgm:pt>
    <dgm:pt modelId="{35C274B7-8D25-4FB2-B41B-F74F53277D13}" type="sibTrans" cxnId="{A345BEC1-837D-489E-BC67-C3C6BA449F58}">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9027"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8161"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06625" custScaleY="50608" custLinFactNeighborX="72682" custLinFactNeighborY="-39865">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NeighborX="-99317"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7C100901-D4FA-4534-9A2B-701BEEEFDB7D}" type="presOf" srcId="{53C81D7A-7342-4847-8855-E866697CE12E}" destId="{3F58B21D-2B46-4614-A1A8-14AD42B933DB}" srcOrd="0" destOrd="1" presId="urn:microsoft.com/office/officeart/2005/8/layout/StepDownProcess"/>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D3FC5790-7821-494E-B768-ED58B3B84CBE}" srcId="{62AF232C-3DBA-4592-A224-4EB31FD16EF8}" destId="{06B2140C-2AC3-4A6C-BDFD-1688E76EF076}" srcOrd="1" destOrd="0" parTransId="{A628C2E4-5F44-4275-AE66-2CA22F993323}" sibTransId="{3E191A24-E713-4202-846B-2F319C7994B0}"/>
    <dgm:cxn modelId="{A345BEC1-837D-489E-BC67-C3C6BA449F58}" srcId="{060780AD-50B2-4F46-82A8-6555D7831470}" destId="{53C81D7A-7342-4847-8855-E866697CE12E}" srcOrd="1" destOrd="0" parTransId="{551F832C-873A-4125-8C7F-3E18B271C7B0}" sibTransId="{35C274B7-8D25-4FB2-B41B-F74F53277D13}"/>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nchor="t"/>
        <a:lstStyle/>
        <a:p>
          <a:pPr marL="0" indent="352425" algn="l">
            <a:buFontTx/>
            <a:buNone/>
          </a:pPr>
          <a:r>
            <a:rPr lang="es-AR" sz="1800" b="1" dirty="0">
              <a:solidFill>
                <a:sysClr val="windowText" lastClr="000000">
                  <a:hueOff val="0"/>
                  <a:satOff val="0"/>
                  <a:lumOff val="0"/>
                  <a:alphaOff val="0"/>
                </a:sysClr>
              </a:solidFill>
              <a:latin typeface="Arial" panose="020B0604020202020204"/>
              <a:ea typeface="+mn-ea"/>
              <a:cs typeface="+mn-cs"/>
            </a:rPr>
            <a:t>¿Cuál es el Modelo de Negocio de la</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53C81D7A-7342-4847-8855-E866697CE12E}">
      <dgm:prSet custT="1"/>
      <dgm:spPr/>
      <dgm:t>
        <a:bodyPr anchor="t"/>
        <a:lstStyle/>
        <a:p>
          <a:pPr marL="171450" indent="0" algn="l">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551F832C-873A-4125-8C7F-3E18B271C7B0}" type="parTrans" cxnId="{A345BEC1-837D-489E-BC67-C3C6BA449F58}">
      <dgm:prSet/>
      <dgm:spPr/>
      <dgm:t>
        <a:bodyPr/>
        <a:lstStyle/>
        <a:p>
          <a:endParaRPr lang="es-AR"/>
        </a:p>
      </dgm:t>
    </dgm:pt>
    <dgm:pt modelId="{35C274B7-8D25-4FB2-B41B-F74F53277D13}" type="sibTrans" cxnId="{A345BEC1-837D-489E-BC67-C3C6BA449F58}">
      <dgm:prSet/>
      <dgm:spPr/>
      <dgm:t>
        <a:bodyPr/>
        <a:lstStyle/>
        <a:p>
          <a:endParaRPr lang="es-AR"/>
        </a:p>
      </dgm:t>
    </dgm:pt>
    <dgm:pt modelId="{67901066-ADA6-4449-BD2B-F5AFF6135CF8}">
      <dgm:prSet custT="1"/>
      <dgm:spPr/>
      <dgm:t>
        <a:bodyPr/>
        <a:lstStyle/>
        <a:p>
          <a:pPr marL="0" indent="0" algn="ctr">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D82634E6-2BD7-48BD-BFFC-E263D7B44086}" type="parTrans" cxnId="{CAF54135-133E-4E98-8EFD-C13F4B2E9541}">
      <dgm:prSet/>
      <dgm:spPr/>
      <dgm:t>
        <a:bodyPr/>
        <a:lstStyle/>
        <a:p>
          <a:endParaRPr lang="es-AR"/>
        </a:p>
      </dgm:t>
    </dgm:pt>
    <dgm:pt modelId="{3232B490-63A4-497B-833F-3BF6884D001F}" type="sibTrans" cxnId="{CAF54135-133E-4E98-8EFD-C13F4B2E9541}">
      <dgm:prSet/>
      <dgm:spPr/>
      <dgm:t>
        <a:bodyPr/>
        <a:lstStyle/>
        <a:p>
          <a:endParaRPr lang="es-AR"/>
        </a:p>
      </dgm:t>
    </dgm:pt>
    <dgm:pt modelId="{C475EFEF-BFAF-41A9-A7FC-0BE976866879}">
      <dgm:prSet phldrT="[Text]" custT="1"/>
      <dgm:spPr>
        <a:xfrm>
          <a:off x="3052218" y="246809"/>
          <a:ext cx="5077172" cy="1535112"/>
        </a:xfrm>
        <a:noFill/>
        <a:ln>
          <a:noFill/>
        </a:ln>
        <a:effectLst/>
      </dgm:spPr>
      <dgm:t>
        <a:bodyPr anchor="t"/>
        <a:lstStyle/>
        <a:p>
          <a:pPr marL="0" indent="1528763" algn="l">
            <a:buFontTx/>
            <a:buNone/>
          </a:pPr>
          <a:r>
            <a:rPr lang="es-AR" sz="1800" b="1" dirty="0">
              <a:solidFill>
                <a:sysClr val="windowText" lastClr="000000">
                  <a:hueOff val="0"/>
                  <a:satOff val="0"/>
                  <a:lumOff val="0"/>
                  <a:alphaOff val="0"/>
                </a:sysClr>
              </a:solidFill>
              <a:latin typeface="Arial" panose="020B0604020202020204"/>
              <a:ea typeface="+mn-ea"/>
              <a:cs typeface="+mn-cs"/>
            </a:rPr>
            <a:t>organización?</a:t>
          </a:r>
        </a:p>
      </dgm:t>
    </dgm:pt>
    <dgm:pt modelId="{4B6C7AA2-7D16-415E-8CBB-880BAFD8EB72}" type="parTrans" cxnId="{269C6781-1127-47BA-BA95-2455EFC50B49}">
      <dgm:prSet/>
      <dgm:spPr/>
      <dgm:t>
        <a:bodyPr/>
        <a:lstStyle/>
        <a:p>
          <a:endParaRPr lang="es-AR"/>
        </a:p>
      </dgm:t>
    </dgm:pt>
    <dgm:pt modelId="{5162B8DD-6A62-489F-BABF-9517B7F7866E}" type="sibTrans" cxnId="{269C6781-1127-47BA-BA95-2455EFC50B49}">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9027"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8161"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06625" custScaleY="50608" custLinFactNeighborX="70832" custLinFactNeighborY="-27073">
        <dgm:presLayoutVars>
          <dgm:chMax val="0"/>
          <dgm:chPref val="0"/>
          <dgm:bulletEnabled val="1"/>
        </dgm:presLayoutVars>
      </dgm:prSet>
      <dgm:spPr>
        <a:prstGeom prst="rect">
          <a:avLst/>
        </a:prstGeom>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NeighborX="-99317"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7C100901-D4FA-4534-9A2B-701BEEEFDB7D}" type="presOf" srcId="{53C81D7A-7342-4847-8855-E866697CE12E}" destId="{3F58B21D-2B46-4614-A1A8-14AD42B933DB}" srcOrd="0" destOrd="3" presId="urn:microsoft.com/office/officeart/2005/8/layout/StepDownProcess"/>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9CC84130-B499-4EB4-A20D-613628EA6343}" type="presOf" srcId="{67901066-ADA6-4449-BD2B-F5AFF6135CF8}" destId="{3F58B21D-2B46-4614-A1A8-14AD42B933DB}" srcOrd="0" destOrd="2" presId="urn:microsoft.com/office/officeart/2005/8/layout/StepDownProcess"/>
    <dgm:cxn modelId="{CAF54135-133E-4E98-8EFD-C13F4B2E9541}" srcId="{060780AD-50B2-4F46-82A8-6555D7831470}" destId="{67901066-ADA6-4449-BD2B-F5AFF6135CF8}" srcOrd="2" destOrd="0" parTransId="{D82634E6-2BD7-48BD-BFFC-E263D7B44086}" sibTransId="{3232B490-63A4-497B-833F-3BF6884D001F}"/>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269C6781-1127-47BA-BA95-2455EFC50B49}" srcId="{060780AD-50B2-4F46-82A8-6555D7831470}" destId="{C475EFEF-BFAF-41A9-A7FC-0BE976866879}" srcOrd="1" destOrd="0" parTransId="{4B6C7AA2-7D16-415E-8CBB-880BAFD8EB72}" sibTransId="{5162B8DD-6A62-489F-BABF-9517B7F7866E}"/>
    <dgm:cxn modelId="{83F2E585-2435-4097-9F8D-DE4E11341CEA}" type="presOf" srcId="{C475EFEF-BFAF-41A9-A7FC-0BE976866879}" destId="{3F58B21D-2B46-4614-A1A8-14AD42B933DB}" srcOrd="0" destOrd="1" presId="urn:microsoft.com/office/officeart/2005/8/layout/StepDownProcess"/>
    <dgm:cxn modelId="{D3FC5790-7821-494E-B768-ED58B3B84CBE}" srcId="{62AF232C-3DBA-4592-A224-4EB31FD16EF8}" destId="{06B2140C-2AC3-4A6C-BDFD-1688E76EF076}" srcOrd="1" destOrd="0" parTransId="{A628C2E4-5F44-4275-AE66-2CA22F993323}" sibTransId="{3E191A24-E713-4202-846B-2F319C7994B0}"/>
    <dgm:cxn modelId="{A345BEC1-837D-489E-BC67-C3C6BA449F58}" srcId="{060780AD-50B2-4F46-82A8-6555D7831470}" destId="{53C81D7A-7342-4847-8855-E866697CE12E}" srcOrd="3" destOrd="0" parTransId="{551F832C-873A-4125-8C7F-3E18B271C7B0}" sibTransId="{35C274B7-8D25-4FB2-B41B-F74F53277D13}"/>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lstStyle/>
        <a:p>
          <a:pPr algn="ctr">
            <a:buFontTx/>
            <a:buNone/>
          </a:pPr>
          <a:r>
            <a:rPr lang="es-AR" sz="1800" b="1" dirty="0">
              <a:solidFill>
                <a:sysClr val="windowText" lastClr="000000">
                  <a:hueOff val="0"/>
                  <a:satOff val="0"/>
                  <a:lumOff val="0"/>
                  <a:alphaOff val="0"/>
                </a:sysClr>
              </a:solidFill>
              <a:latin typeface="Arial" panose="020B0604020202020204"/>
              <a:ea typeface="+mn-ea"/>
              <a:cs typeface="+mn-cs"/>
            </a:rPr>
            <a:t>¿Cuáles son los riesgos y oportunidades que afectan a la capacidad de la organización para crear valor a corto, mediano y largo plazo, y cómo les hace frente la organización?</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6059"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4694" custLinFactNeighborY="-19800">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28836" custScaleY="50608" custLinFactNeighborX="64380" custLinFactNeighborY="-31009">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X="-1215" custLinFactNeighborX="-100000"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D3FC5790-7821-494E-B768-ED58B3B84CBE}" srcId="{62AF232C-3DBA-4592-A224-4EB31FD16EF8}" destId="{06B2140C-2AC3-4A6C-BDFD-1688E76EF076}" srcOrd="1" destOrd="0" parTransId="{A628C2E4-5F44-4275-AE66-2CA22F993323}" sibTransId="{3E191A24-E713-4202-846B-2F319C7994B0}"/>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lstStyle/>
        <a:p>
          <a:pPr marL="0" indent="182563" algn="l">
            <a:buFontTx/>
            <a:buNone/>
          </a:pPr>
          <a:r>
            <a:rPr lang="es-AR" sz="1800" b="1" dirty="0">
              <a:solidFill>
                <a:sysClr val="windowText" lastClr="000000">
                  <a:hueOff val="0"/>
                  <a:satOff val="0"/>
                  <a:lumOff val="0"/>
                  <a:alphaOff val="0"/>
                </a:sysClr>
              </a:solidFill>
              <a:latin typeface="Arial" panose="020B0604020202020204"/>
              <a:ea typeface="+mn-ea"/>
              <a:cs typeface="+mn-cs"/>
            </a:rPr>
            <a:t>¿A dónde quiere ir la organización y cómo</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570512BE-3D3A-4144-B842-C2734B874494}">
      <dgm:prSet phldrT="[Text]" custT="1"/>
      <dgm:spPr>
        <a:xfrm>
          <a:off x="3052218" y="246809"/>
          <a:ext cx="5077172" cy="1535112"/>
        </a:xfrm>
        <a:noFill/>
        <a:ln>
          <a:noFill/>
        </a:ln>
        <a:effectLst/>
      </dgm:spPr>
      <dgm:t>
        <a:bodyPr/>
        <a:lstStyle/>
        <a:p>
          <a:pPr marL="0" indent="1619250" algn="l">
            <a:buFontTx/>
            <a:buNone/>
          </a:pPr>
          <a:r>
            <a:rPr lang="es-AR" sz="1800" b="1" dirty="0">
              <a:solidFill>
                <a:sysClr val="windowText" lastClr="000000">
                  <a:hueOff val="0"/>
                  <a:satOff val="0"/>
                  <a:lumOff val="0"/>
                  <a:alphaOff val="0"/>
                </a:sysClr>
              </a:solidFill>
              <a:latin typeface="Arial" panose="020B0604020202020204"/>
              <a:ea typeface="+mn-ea"/>
              <a:cs typeface="+mn-cs"/>
            </a:rPr>
            <a:t>piensa llegar?</a:t>
          </a:r>
        </a:p>
      </dgm:t>
    </dgm:pt>
    <dgm:pt modelId="{B685742D-4D03-4AAF-84A1-50FB0BCAA5C2}" type="parTrans" cxnId="{F85A5F1F-8D73-447F-826F-BE520517EE82}">
      <dgm:prSet/>
      <dgm:spPr/>
      <dgm:t>
        <a:bodyPr/>
        <a:lstStyle/>
        <a:p>
          <a:endParaRPr lang="es-AR"/>
        </a:p>
      </dgm:t>
    </dgm:pt>
    <dgm:pt modelId="{0280F8DE-1324-4A39-9B22-A0B40B460123}" type="sibTrans" cxnId="{F85A5F1F-8D73-447F-826F-BE520517EE82}">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8925"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8161" custLinFactNeighborY="-19736">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06625" custScaleY="50608" custLinFactNeighborX="69622" custLinFactNeighborY="-31009">
        <dgm:presLayoutVars>
          <dgm:chMax val="0"/>
          <dgm:chPref val="0"/>
          <dgm:bulletEnabled val="1"/>
        </dgm:presLayoutVars>
      </dgm:prSet>
      <dgm:spPr>
        <a:prstGeom prst="rect">
          <a:avLst/>
        </a:prstGeom>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NeighborX="-99317"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F85A5F1F-8D73-447F-826F-BE520517EE82}" srcId="{060780AD-50B2-4F46-82A8-6555D7831470}" destId="{570512BE-3D3A-4144-B842-C2734B874494}" srcOrd="1" destOrd="0" parTransId="{B685742D-4D03-4AAF-84A1-50FB0BCAA5C2}" sibTransId="{0280F8DE-1324-4A39-9B22-A0B40B460123}"/>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1A82C38C-D63E-4EF4-943E-D37393581BEE}" type="presOf" srcId="{570512BE-3D3A-4144-B842-C2734B874494}" destId="{3F58B21D-2B46-4614-A1A8-14AD42B933DB}" srcOrd="0" destOrd="1" presId="urn:microsoft.com/office/officeart/2005/8/layout/StepDownProcess"/>
    <dgm:cxn modelId="{D3FC5790-7821-494E-B768-ED58B3B84CBE}" srcId="{62AF232C-3DBA-4592-A224-4EB31FD16EF8}" destId="{06B2140C-2AC3-4A6C-BDFD-1688E76EF076}" srcOrd="1" destOrd="0" parTransId="{A628C2E4-5F44-4275-AE66-2CA22F993323}" sibTransId="{3E191A24-E713-4202-846B-2F319C7994B0}"/>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AF232C-3DBA-4592-A224-4EB31FD16EF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AR"/>
        </a:p>
      </dgm:t>
    </dgm:pt>
    <dgm:pt modelId="{060780AD-50B2-4F46-82A8-6555D7831470}">
      <dgm:prSet phldrT="[Text]"/>
      <dgm:spPr>
        <a:xfrm>
          <a:off x="223924" y="15560"/>
          <a:ext cx="2713437" cy="1899317"/>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ysClr val="window" lastClr="FFFFFF"/>
              </a:solidFill>
              <a:latin typeface="Arial" panose="020B0604020202020204"/>
              <a:ea typeface="+mn-ea"/>
              <a:cs typeface="+mn-cs"/>
            </a:rPr>
            <a:t>Un RI debería responder la pregunta:</a:t>
          </a:r>
        </a:p>
      </dgm:t>
    </dgm:pt>
    <dgm:pt modelId="{F62F1B99-4A50-4C17-A43F-4D3F675D4B9B}" type="parTrans" cxnId="{C266F4DC-93A1-48CE-93B0-DBDE413FD7AA}">
      <dgm:prSet/>
      <dgm:spPr/>
      <dgm:t>
        <a:bodyPr/>
        <a:lstStyle/>
        <a:p>
          <a:endParaRPr lang="es-AR"/>
        </a:p>
      </dgm:t>
    </dgm:pt>
    <dgm:pt modelId="{B71864CF-9428-456B-B53D-625DD45AEEC5}" type="sibTrans" cxnId="{C266F4DC-93A1-48CE-93B0-DBDE413FD7AA}">
      <dgm:prSet/>
      <dgm:spPr/>
      <dgm:t>
        <a:bodyPr/>
        <a:lstStyle/>
        <a:p>
          <a:endParaRPr lang="es-AR"/>
        </a:p>
      </dgm:t>
    </dgm:pt>
    <dgm:pt modelId="{A6457D2D-C1B0-4FEB-B6F9-3AADA5C3F142}">
      <dgm:prSet phldrT="[Text]" custT="1"/>
      <dgm:spPr>
        <a:xfrm>
          <a:off x="3052218" y="246809"/>
          <a:ext cx="5077172" cy="1535112"/>
        </a:xfrm>
        <a:prstGeom prst="rect">
          <a:avLst/>
        </a:prstGeom>
        <a:noFill/>
        <a:ln>
          <a:noFill/>
        </a:ln>
        <a:effectLst/>
      </dgm:spPr>
      <dgm:t>
        <a:bodyPr anchor="ctr"/>
        <a:lstStyle/>
        <a:p>
          <a:pPr algn="ctr">
            <a:buFontTx/>
            <a:buNone/>
          </a:pPr>
          <a:r>
            <a:rPr lang="es-AR" sz="1800" b="1" dirty="0">
              <a:solidFill>
                <a:sysClr val="windowText" lastClr="000000">
                  <a:hueOff val="0"/>
                  <a:satOff val="0"/>
                  <a:lumOff val="0"/>
                  <a:alphaOff val="0"/>
                </a:sysClr>
              </a:solidFill>
              <a:latin typeface="Arial" panose="020B0604020202020204"/>
              <a:ea typeface="+mn-ea"/>
              <a:cs typeface="+mn-cs"/>
            </a:rPr>
            <a:t>¿Hasta qué punto la organización ha alcanzado sus objetivos estratégicos en el periodo y, cuáles son sus resultados en términos de efectos en los capitales?</a:t>
          </a:r>
        </a:p>
      </dgm:t>
    </dgm:pt>
    <dgm:pt modelId="{A92FBD11-6390-42C4-8AB7-AC66CF132DEA}" type="parTrans" cxnId="{76571C6A-3520-4E8F-8264-DD4D0E7A30E6}">
      <dgm:prSet/>
      <dgm:spPr/>
      <dgm:t>
        <a:bodyPr/>
        <a:lstStyle/>
        <a:p>
          <a:endParaRPr lang="es-AR"/>
        </a:p>
      </dgm:t>
    </dgm:pt>
    <dgm:pt modelId="{7F798785-000D-401A-AD50-EAF88F4DAB56}" type="sibTrans" cxnId="{76571C6A-3520-4E8F-8264-DD4D0E7A30E6}">
      <dgm:prSet/>
      <dgm:spPr/>
      <dgm:t>
        <a:bodyPr/>
        <a:lstStyle/>
        <a:p>
          <a:endParaRPr lang="es-AR"/>
        </a:p>
      </dgm:t>
    </dgm:pt>
    <dgm:pt modelId="{06B2140C-2AC3-4A6C-BDFD-1688E76EF076}">
      <dgm:prSet phldrT="[Text]"/>
      <dgm:spPr>
        <a:xfrm>
          <a:off x="3218534" y="2149121"/>
          <a:ext cx="2713437" cy="1899317"/>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gm:spPr>
      <dgm:t>
        <a:bodyPr/>
        <a:lstStyle/>
        <a:p>
          <a:pPr>
            <a:buNone/>
          </a:pPr>
          <a:r>
            <a:rPr lang="es-AR" dirty="0">
              <a:solidFill>
                <a:srgbClr val="0070C0"/>
              </a:solidFill>
              <a:latin typeface="Arial" panose="020B0604020202020204"/>
              <a:ea typeface="+mn-ea"/>
              <a:cs typeface="+mn-cs"/>
            </a:rPr>
            <a:t>¿Cómo?</a:t>
          </a:r>
        </a:p>
      </dgm:t>
    </dgm:pt>
    <dgm:pt modelId="{A628C2E4-5F44-4275-AE66-2CA22F993323}" type="parTrans" cxnId="{D3FC5790-7821-494E-B768-ED58B3B84CBE}">
      <dgm:prSet/>
      <dgm:spPr/>
      <dgm:t>
        <a:bodyPr/>
        <a:lstStyle/>
        <a:p>
          <a:endParaRPr lang="es-AR"/>
        </a:p>
      </dgm:t>
    </dgm:pt>
    <dgm:pt modelId="{3E191A24-E713-4202-846B-2F319C7994B0}" type="sibTrans" cxnId="{D3FC5790-7821-494E-B768-ED58B3B84CBE}">
      <dgm:prSet/>
      <dgm:spPr/>
      <dgm:t>
        <a:bodyPr/>
        <a:lstStyle/>
        <a:p>
          <a:endParaRPr lang="es-AR"/>
        </a:p>
      </dgm:t>
    </dgm:pt>
    <dgm:pt modelId="{9492E92F-DD9F-489F-A8C9-FA4CEDF68895}">
      <dgm:prSet phldrT="[Text]"/>
      <dgm:spPr>
        <a:xfrm>
          <a:off x="5931971" y="2330264"/>
          <a:ext cx="1973495" cy="1535112"/>
        </a:xfrm>
        <a:prstGeom prst="rect">
          <a:avLst/>
        </a:prstGeom>
        <a:noFill/>
        <a:ln>
          <a:noFill/>
        </a:ln>
        <a:effectLst/>
      </dgm:spPr>
      <dgm:t>
        <a:bodyPr/>
        <a:lstStyle/>
        <a:p>
          <a:pPr>
            <a:buChar char="•"/>
          </a:pPr>
          <a:endParaRPr lang="es-AR" dirty="0">
            <a:solidFill>
              <a:sysClr val="windowText" lastClr="000000">
                <a:hueOff val="0"/>
                <a:satOff val="0"/>
                <a:lumOff val="0"/>
                <a:alphaOff val="0"/>
              </a:sysClr>
            </a:solidFill>
            <a:latin typeface="Arial" panose="020B0604020202020204"/>
            <a:ea typeface="+mn-ea"/>
            <a:cs typeface="+mn-cs"/>
          </a:endParaRPr>
        </a:p>
      </dgm:t>
    </dgm:pt>
    <dgm:pt modelId="{E673F355-6EBA-454F-B2A7-E0263A2EEC11}" type="parTrans" cxnId="{D60F7B12-F436-4E7E-8067-B2DB9E3E3FAD}">
      <dgm:prSet/>
      <dgm:spPr/>
      <dgm:t>
        <a:bodyPr/>
        <a:lstStyle/>
        <a:p>
          <a:endParaRPr lang="es-AR"/>
        </a:p>
      </dgm:t>
    </dgm:pt>
    <dgm:pt modelId="{47CB174C-B290-44D0-92C4-D6780064FA08}" type="sibTrans" cxnId="{D60F7B12-F436-4E7E-8067-B2DB9E3E3FAD}">
      <dgm:prSet/>
      <dgm:spPr/>
      <dgm:t>
        <a:bodyPr/>
        <a:lstStyle/>
        <a:p>
          <a:endParaRPr lang="es-AR"/>
        </a:p>
      </dgm:t>
    </dgm:pt>
    <dgm:pt modelId="{9A2BADB0-5A15-4F06-B964-02E31FADD95C}">
      <dgm:prSet custT="1"/>
      <dgm:spPr/>
      <dgm:t>
        <a:bodyPr anchor="ctr"/>
        <a:lstStyle/>
        <a:p>
          <a:pPr algn="ctr">
            <a:buFontTx/>
            <a:buNone/>
          </a:pPr>
          <a:endParaRPr lang="es-AR" sz="1800" b="1" dirty="0">
            <a:solidFill>
              <a:sysClr val="windowText" lastClr="000000">
                <a:hueOff val="0"/>
                <a:satOff val="0"/>
                <a:lumOff val="0"/>
                <a:alphaOff val="0"/>
              </a:sysClr>
            </a:solidFill>
            <a:latin typeface="Arial" panose="020B0604020202020204"/>
            <a:ea typeface="+mn-ea"/>
            <a:cs typeface="+mn-cs"/>
          </a:endParaRPr>
        </a:p>
      </dgm:t>
    </dgm:pt>
    <dgm:pt modelId="{9EE0D9AA-C7E4-4A77-829D-FE93DF1B81AC}" type="parTrans" cxnId="{E87453FB-482B-48C6-BD24-DC72A24BB551}">
      <dgm:prSet/>
      <dgm:spPr/>
      <dgm:t>
        <a:bodyPr/>
        <a:lstStyle/>
        <a:p>
          <a:endParaRPr lang="es-AR"/>
        </a:p>
      </dgm:t>
    </dgm:pt>
    <dgm:pt modelId="{74D07601-D5BE-4705-8E75-109155B114CE}" type="sibTrans" cxnId="{E87453FB-482B-48C6-BD24-DC72A24BB551}">
      <dgm:prSet/>
      <dgm:spPr/>
      <dgm:t>
        <a:bodyPr/>
        <a:lstStyle/>
        <a:p>
          <a:endParaRPr lang="es-AR"/>
        </a:p>
      </dgm:t>
    </dgm:pt>
    <dgm:pt modelId="{2E4D9D08-0BB0-424B-A2B2-3D9AE9A45E93}" type="pres">
      <dgm:prSet presAssocID="{62AF232C-3DBA-4592-A224-4EB31FD16EF8}" presName="rootnode" presStyleCnt="0">
        <dgm:presLayoutVars>
          <dgm:chMax/>
          <dgm:chPref/>
          <dgm:dir/>
          <dgm:animLvl val="lvl"/>
        </dgm:presLayoutVars>
      </dgm:prSet>
      <dgm:spPr/>
    </dgm:pt>
    <dgm:pt modelId="{EE8C1002-14C4-4737-B24B-92FA63EAE836}" type="pres">
      <dgm:prSet presAssocID="{060780AD-50B2-4F46-82A8-6555D7831470}" presName="composite" presStyleCnt="0"/>
      <dgm:spPr/>
    </dgm:pt>
    <dgm:pt modelId="{4721332D-590C-4F18-99A7-7A954470385F}" type="pres">
      <dgm:prSet presAssocID="{060780AD-50B2-4F46-82A8-6555D7831470}" presName="bentUpArrow1" presStyleLbl="alignImgPlace1" presStyleIdx="0" presStyleCnt="1" custScaleX="56055" custScaleY="55122" custLinFactNeighborX="-77558" custLinFactNeighborY="-62252"/>
      <dgm:spPr>
        <a:xfrm rot="5400000">
          <a:off x="650971" y="1802348"/>
          <a:ext cx="1611868" cy="1835054"/>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F93218C-A1D7-45EE-BFE8-B0B7535845A7}" type="pres">
      <dgm:prSet presAssocID="{060780AD-50B2-4F46-82A8-6555D7831470}" presName="ParentText" presStyleLbl="node1" presStyleIdx="0" presStyleCnt="2" custScaleX="117678" custScaleY="60437" custLinFactNeighborX="-35708" custLinFactNeighborY="-19800">
        <dgm:presLayoutVars>
          <dgm:chMax val="1"/>
          <dgm:chPref val="1"/>
          <dgm:bulletEnabled val="1"/>
        </dgm:presLayoutVars>
      </dgm:prSet>
      <dgm:spPr/>
    </dgm:pt>
    <dgm:pt modelId="{3F58B21D-2B46-4614-A1A8-14AD42B933DB}" type="pres">
      <dgm:prSet presAssocID="{060780AD-50B2-4F46-82A8-6555D7831470}" presName="ChildText" presStyleLbl="revTx" presStyleIdx="0" presStyleCnt="2" custScaleX="317216" custScaleY="50608" custLinFactNeighborX="68796" custLinFactNeighborY="-19038">
        <dgm:presLayoutVars>
          <dgm:chMax val="0"/>
          <dgm:chPref val="0"/>
          <dgm:bulletEnabled val="1"/>
        </dgm:presLayoutVars>
      </dgm:prSet>
      <dgm:spPr/>
    </dgm:pt>
    <dgm:pt modelId="{22552F92-5E28-460E-B16A-D38D353A220F}" type="pres">
      <dgm:prSet presAssocID="{B71864CF-9428-456B-B53D-625DD45AEEC5}" presName="sibTrans" presStyleCnt="0"/>
      <dgm:spPr/>
    </dgm:pt>
    <dgm:pt modelId="{6C6E7091-CE0B-469D-A547-D187231BABD3}" type="pres">
      <dgm:prSet presAssocID="{06B2140C-2AC3-4A6C-BDFD-1688E76EF076}" presName="composite" presStyleCnt="0"/>
      <dgm:spPr/>
    </dgm:pt>
    <dgm:pt modelId="{84DE5966-90FA-41C5-A08E-5B50C53FF2BA}" type="pres">
      <dgm:prSet presAssocID="{06B2140C-2AC3-4A6C-BDFD-1688E76EF076}" presName="ParentText" presStyleLbl="node1" presStyleIdx="1" presStyleCnt="2" custScaleX="54177" custScaleY="39260" custLinFactX="-201" custLinFactNeighborX="-100000" custLinFactNeighborY="-38135">
        <dgm:presLayoutVars>
          <dgm:chMax val="1"/>
          <dgm:chPref val="1"/>
          <dgm:bulletEnabled val="1"/>
        </dgm:presLayoutVars>
      </dgm:prSet>
      <dgm:spPr/>
    </dgm:pt>
    <dgm:pt modelId="{FBBB6898-7ABD-4A71-80A0-88A3543BB9A7}" type="pres">
      <dgm:prSet presAssocID="{06B2140C-2AC3-4A6C-BDFD-1688E76EF076}" presName="FinalChildText" presStyleLbl="revTx" presStyleIdx="1" presStyleCnt="2">
        <dgm:presLayoutVars>
          <dgm:chMax val="0"/>
          <dgm:chPref val="0"/>
          <dgm:bulletEnabled val="1"/>
        </dgm:presLayoutVars>
      </dgm:prSet>
      <dgm:spPr/>
    </dgm:pt>
  </dgm:ptLst>
  <dgm:cxnLst>
    <dgm:cxn modelId="{D60F7B12-F436-4E7E-8067-B2DB9E3E3FAD}" srcId="{06B2140C-2AC3-4A6C-BDFD-1688E76EF076}" destId="{9492E92F-DD9F-489F-A8C9-FA4CEDF68895}" srcOrd="0" destOrd="0" parTransId="{E673F355-6EBA-454F-B2A7-E0263A2EEC11}" sibTransId="{47CB174C-B290-44D0-92C4-D6780064FA08}"/>
    <dgm:cxn modelId="{E8994F18-6013-41DF-9DAC-F3A40925D681}" type="presOf" srcId="{9492E92F-DD9F-489F-A8C9-FA4CEDF68895}" destId="{FBBB6898-7ABD-4A71-80A0-88A3543BB9A7}" srcOrd="0" destOrd="0" presId="urn:microsoft.com/office/officeart/2005/8/layout/StepDownProcess"/>
    <dgm:cxn modelId="{CC78922A-81D0-48FF-9536-D343F0E35942}" type="presOf" srcId="{06B2140C-2AC3-4A6C-BDFD-1688E76EF076}" destId="{84DE5966-90FA-41C5-A08E-5B50C53FF2BA}" srcOrd="0" destOrd="0" presId="urn:microsoft.com/office/officeart/2005/8/layout/StepDownProcess"/>
    <dgm:cxn modelId="{BE2A785E-0DAF-4A4F-A0F7-AD4491F9F415}" type="presOf" srcId="{060780AD-50B2-4F46-82A8-6555D7831470}" destId="{FF93218C-A1D7-45EE-BFE8-B0B7535845A7}" srcOrd="0" destOrd="0" presId="urn:microsoft.com/office/officeart/2005/8/layout/StepDownProcess"/>
    <dgm:cxn modelId="{8749865E-5BDA-4012-B7C7-4F8887774AC9}" type="presOf" srcId="{62AF232C-3DBA-4592-A224-4EB31FD16EF8}" destId="{2E4D9D08-0BB0-424B-A2B2-3D9AE9A45E93}" srcOrd="0" destOrd="0" presId="urn:microsoft.com/office/officeart/2005/8/layout/StepDownProcess"/>
    <dgm:cxn modelId="{76571C6A-3520-4E8F-8264-DD4D0E7A30E6}" srcId="{060780AD-50B2-4F46-82A8-6555D7831470}" destId="{A6457D2D-C1B0-4FEB-B6F9-3AADA5C3F142}" srcOrd="0" destOrd="0" parTransId="{A92FBD11-6390-42C4-8AB7-AC66CF132DEA}" sibTransId="{7F798785-000D-401A-AD50-EAF88F4DAB56}"/>
    <dgm:cxn modelId="{A9F4428B-6942-4FC3-81BC-CEABD7D1BEF8}" type="presOf" srcId="{9A2BADB0-5A15-4F06-B964-02E31FADD95C}" destId="{3F58B21D-2B46-4614-A1A8-14AD42B933DB}" srcOrd="0" destOrd="1" presId="urn:microsoft.com/office/officeart/2005/8/layout/StepDownProcess"/>
    <dgm:cxn modelId="{D3FC5790-7821-494E-B768-ED58B3B84CBE}" srcId="{62AF232C-3DBA-4592-A224-4EB31FD16EF8}" destId="{06B2140C-2AC3-4A6C-BDFD-1688E76EF076}" srcOrd="1" destOrd="0" parTransId="{A628C2E4-5F44-4275-AE66-2CA22F993323}" sibTransId="{3E191A24-E713-4202-846B-2F319C7994B0}"/>
    <dgm:cxn modelId="{F9BA3EC2-35B5-4D97-A270-4FA08D9AB066}" type="presOf" srcId="{A6457D2D-C1B0-4FEB-B6F9-3AADA5C3F142}" destId="{3F58B21D-2B46-4614-A1A8-14AD42B933DB}" srcOrd="0" destOrd="0" presId="urn:microsoft.com/office/officeart/2005/8/layout/StepDownProcess"/>
    <dgm:cxn modelId="{C266F4DC-93A1-48CE-93B0-DBDE413FD7AA}" srcId="{62AF232C-3DBA-4592-A224-4EB31FD16EF8}" destId="{060780AD-50B2-4F46-82A8-6555D7831470}" srcOrd="0" destOrd="0" parTransId="{F62F1B99-4A50-4C17-A43F-4D3F675D4B9B}" sibTransId="{B71864CF-9428-456B-B53D-625DD45AEEC5}"/>
    <dgm:cxn modelId="{E87453FB-482B-48C6-BD24-DC72A24BB551}" srcId="{060780AD-50B2-4F46-82A8-6555D7831470}" destId="{9A2BADB0-5A15-4F06-B964-02E31FADD95C}" srcOrd="1" destOrd="0" parTransId="{9EE0D9AA-C7E4-4A77-829D-FE93DF1B81AC}" sibTransId="{74D07601-D5BE-4705-8E75-109155B114CE}"/>
    <dgm:cxn modelId="{5094F18E-637B-43D1-BD63-E85B2CDC1FEF}" type="presParOf" srcId="{2E4D9D08-0BB0-424B-A2B2-3D9AE9A45E93}" destId="{EE8C1002-14C4-4737-B24B-92FA63EAE836}" srcOrd="0" destOrd="0" presId="urn:microsoft.com/office/officeart/2005/8/layout/StepDownProcess"/>
    <dgm:cxn modelId="{315CF453-87F4-44E1-AEEC-0608066CC5AF}" type="presParOf" srcId="{EE8C1002-14C4-4737-B24B-92FA63EAE836}" destId="{4721332D-590C-4F18-99A7-7A954470385F}" srcOrd="0" destOrd="0" presId="urn:microsoft.com/office/officeart/2005/8/layout/StepDownProcess"/>
    <dgm:cxn modelId="{C3A22435-5123-4002-8E84-5F0B669FE03E}" type="presParOf" srcId="{EE8C1002-14C4-4737-B24B-92FA63EAE836}" destId="{FF93218C-A1D7-45EE-BFE8-B0B7535845A7}" srcOrd="1" destOrd="0" presId="urn:microsoft.com/office/officeart/2005/8/layout/StepDownProcess"/>
    <dgm:cxn modelId="{1FAD0584-0468-493E-A399-19C32B5A6F44}" type="presParOf" srcId="{EE8C1002-14C4-4737-B24B-92FA63EAE836}" destId="{3F58B21D-2B46-4614-A1A8-14AD42B933DB}" srcOrd="2" destOrd="0" presId="urn:microsoft.com/office/officeart/2005/8/layout/StepDownProcess"/>
    <dgm:cxn modelId="{F94058A5-2925-4CD5-9FB9-FA51587B1794}" type="presParOf" srcId="{2E4D9D08-0BB0-424B-A2B2-3D9AE9A45E93}" destId="{22552F92-5E28-460E-B16A-D38D353A220F}" srcOrd="1" destOrd="0" presId="urn:microsoft.com/office/officeart/2005/8/layout/StepDownProcess"/>
    <dgm:cxn modelId="{2EEEF14B-F5E1-4177-8A15-C632B7A9210A}" type="presParOf" srcId="{2E4D9D08-0BB0-424B-A2B2-3D9AE9A45E93}" destId="{6C6E7091-CE0B-469D-A547-D187231BABD3}" srcOrd="2" destOrd="0" presId="urn:microsoft.com/office/officeart/2005/8/layout/StepDownProcess"/>
    <dgm:cxn modelId="{03D2FDC6-D2CC-48BC-A0D7-D3E117910FAA}" type="presParOf" srcId="{6C6E7091-CE0B-469D-A547-D187231BABD3}" destId="{84DE5966-90FA-41C5-A08E-5B50C53FF2BA}" srcOrd="0" destOrd="0" presId="urn:microsoft.com/office/officeart/2005/8/layout/StepDownProcess"/>
    <dgm:cxn modelId="{7A8AF3FB-DBE3-4E1E-A2AB-8DF5DB49734A}" type="presParOf" srcId="{6C6E7091-CE0B-469D-A547-D187231BABD3}" destId="{FBBB6898-7ABD-4A71-80A0-88A3543BB9A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0BDC0-F889-4D35-8CAC-77C817A807B7}">
      <dsp:nvSpPr>
        <dsp:cNvPr id="0" name=""/>
        <dsp:cNvSpPr/>
      </dsp:nvSpPr>
      <dsp:spPr>
        <a:xfrm>
          <a:off x="0" y="359983"/>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El </a:t>
          </a:r>
          <a:r>
            <a:rPr lang="es-ES" sz="1700" b="1" i="1" kern="1200" dirty="0">
              <a:latin typeface="Calibri" pitchFamily="34" charset="0"/>
            </a:rPr>
            <a:t>IR Framework </a:t>
          </a:r>
          <a:r>
            <a:rPr lang="es-ES" sz="1700" kern="1200" dirty="0">
              <a:latin typeface="Calibri" pitchFamily="34" charset="0"/>
            </a:rPr>
            <a:t>es un marco internacional creado para orientar a las organizaciones sobre los aspectos prácticos en el proceso de </a:t>
          </a:r>
          <a:r>
            <a:rPr lang="es-ES" sz="1700" i="1" kern="1200" dirty="0" err="1">
              <a:latin typeface="Calibri" pitchFamily="34" charset="0"/>
            </a:rPr>
            <a:t>reporting</a:t>
          </a:r>
          <a:r>
            <a:rPr lang="es-ES" sz="1700" kern="1200" dirty="0">
              <a:latin typeface="Calibri" pitchFamily="34" charset="0"/>
            </a:rPr>
            <a:t>. </a:t>
          </a:r>
        </a:p>
      </dsp:txBody>
      <dsp:txXfrm>
        <a:off x="84050" y="444033"/>
        <a:ext cx="4568264" cy="1553666"/>
      </dsp:txXfrm>
    </dsp:sp>
    <dsp:sp modelId="{33594DD6-4728-450F-A6B7-8FCECB94EEBE}">
      <dsp:nvSpPr>
        <dsp:cNvPr id="0" name=""/>
        <dsp:cNvSpPr/>
      </dsp:nvSpPr>
      <dsp:spPr>
        <a:xfrm>
          <a:off x="0" y="2130710"/>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El propósito es establecer Principios y Contenidos que rijan el contenido global de un informe integrado, así como explicar los conceptos fundamentales que los sustentan.</a:t>
          </a:r>
        </a:p>
      </dsp:txBody>
      <dsp:txXfrm>
        <a:off x="84050" y="2214760"/>
        <a:ext cx="4568264" cy="1553666"/>
      </dsp:txXfrm>
    </dsp:sp>
    <dsp:sp modelId="{95A2C108-E5AD-4491-B3DF-EE47124C69CE}">
      <dsp:nvSpPr>
        <dsp:cNvPr id="0" name=""/>
        <dsp:cNvSpPr/>
      </dsp:nvSpPr>
      <dsp:spPr>
        <a:xfrm>
          <a:off x="0" y="3901436"/>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No establece indicadores clave de desempeño específicos, métodos de medición, o la divulgación de asuntos particulares, pero incluye un cierto número de requerimientos que deben ser aplicados para que el informe integrado pueda estar de conformidad con dicho </a:t>
          </a:r>
          <a:r>
            <a:rPr lang="es-ES" sz="1700" i="1" kern="1200" dirty="0">
              <a:latin typeface="Calibri" pitchFamily="34" charset="0"/>
            </a:rPr>
            <a:t>Framework</a:t>
          </a:r>
          <a:r>
            <a:rPr lang="es-ES" sz="1700" kern="1200" dirty="0">
              <a:latin typeface="Calibri" pitchFamily="34" charset="0"/>
            </a:rPr>
            <a:t>.  </a:t>
          </a:r>
        </a:p>
      </dsp:txBody>
      <dsp:txXfrm>
        <a:off x="84050" y="3985486"/>
        <a:ext cx="4568264" cy="15536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6802"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4"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91" y="117940"/>
        <a:ext cx="2665483" cy="896098"/>
      </dsp:txXfrm>
    </dsp:sp>
    <dsp:sp modelId="{3F58B21D-2B46-4614-A1A8-14AD42B933DB}">
      <dsp:nvSpPr>
        <dsp:cNvPr id="0" name=""/>
        <dsp:cNvSpPr/>
      </dsp:nvSpPr>
      <dsp:spPr>
        <a:xfrm>
          <a:off x="2835824" y="167713"/>
          <a:ext cx="5391038"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¿Qué desafíos e incertidumbres puede encontrar la organización implementando su estrategia y, cuáles son las potenciales implicancias para su modelo de negocio y desempeño futuro?</a:t>
          </a:r>
        </a:p>
        <a:p>
          <a:pPr marL="171450" lvl="1" indent="-171450" algn="ctr"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dsp:txBody>
      <dsp:txXfrm>
        <a:off x="2835824" y="167713"/>
        <a:ext cx="5391038" cy="672109"/>
      </dsp:txXfrm>
    </dsp:sp>
    <dsp:sp modelId="{84DE5966-90FA-41C5-A08E-5B50C53FF2BA}">
      <dsp:nvSpPr>
        <dsp:cNvPr id="0" name=""/>
        <dsp:cNvSpPr/>
      </dsp:nvSpPr>
      <dsp:spPr>
        <a:xfrm>
          <a:off x="1422003"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3500" y="1348797"/>
        <a:ext cx="1208795" cy="582108"/>
      </dsp:txXfrm>
    </dsp:sp>
    <dsp:sp modelId="{FBBB6898-7ABD-4A71-80A0-88A3543BB9A7}">
      <dsp:nvSpPr>
        <dsp:cNvPr id="0" name=""/>
        <dsp:cNvSpPr/>
      </dsp:nvSpPr>
      <dsp:spPr>
        <a:xfrm>
          <a:off x="5673661"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673661" y="1601603"/>
        <a:ext cx="1707327" cy="1328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5184"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7940"/>
        <a:ext cx="2665483" cy="896098"/>
      </dsp:txXfrm>
    </dsp:sp>
    <dsp:sp modelId="{3F58B21D-2B46-4614-A1A8-14AD42B933DB}">
      <dsp:nvSpPr>
        <dsp:cNvPr id="0" name=""/>
        <dsp:cNvSpPr/>
      </dsp:nvSpPr>
      <dsp:spPr>
        <a:xfrm>
          <a:off x="2839692" y="128508"/>
          <a:ext cx="5235091"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¿Cómo determina la organización qué asuntos deberían ser incluidos en el RI y, cómo estos asuntos son cuantificados o evaluados?</a:t>
          </a:r>
        </a:p>
        <a:p>
          <a:pPr marL="171450" lvl="1" indent="-171450" algn="ctr"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dsp:txBody>
      <dsp:txXfrm>
        <a:off x="2839692" y="128508"/>
        <a:ext cx="5235091" cy="672109"/>
      </dsp:txXfrm>
    </dsp:sp>
    <dsp:sp modelId="{84DE5966-90FA-41C5-A08E-5B50C53FF2BA}">
      <dsp:nvSpPr>
        <dsp:cNvPr id="0" name=""/>
        <dsp:cNvSpPr/>
      </dsp:nvSpPr>
      <dsp:spPr>
        <a:xfrm>
          <a:off x="142106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2557" y="1348797"/>
        <a:ext cx="1208795" cy="582108"/>
      </dsp:txXfrm>
    </dsp:sp>
    <dsp:sp modelId="{FBBB6898-7ABD-4A71-80A0-88A3543BB9A7}">
      <dsp:nvSpPr>
        <dsp:cNvPr id="0" name=""/>
        <dsp:cNvSpPr/>
      </dsp:nvSpPr>
      <dsp:spPr>
        <a:xfrm>
          <a:off x="5562128"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62128" y="1601603"/>
        <a:ext cx="1707327" cy="13280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7256D-B53B-4F99-931B-028326B6D9C6}">
      <dsp:nvSpPr>
        <dsp:cNvPr id="0" name=""/>
        <dsp:cNvSpPr/>
      </dsp:nvSpPr>
      <dsp:spPr>
        <a:xfrm>
          <a:off x="0" y="6024"/>
          <a:ext cx="7920625" cy="527015"/>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AR" sz="1800" kern="1200" dirty="0">
              <a:solidFill>
                <a:sysClr val="window" lastClr="FFFFFF"/>
              </a:solidFill>
              <a:latin typeface="Arial" panose="020B0604020202020204"/>
              <a:ea typeface="+mn-ea"/>
              <a:cs typeface="+mn-cs"/>
            </a:rPr>
            <a:t>Sobre la divulgación de los Asuntos Materiales</a:t>
          </a:r>
        </a:p>
      </dsp:txBody>
      <dsp:txXfrm>
        <a:off x="25727" y="31751"/>
        <a:ext cx="7869171" cy="475561"/>
      </dsp:txXfrm>
    </dsp:sp>
    <dsp:sp modelId="{61566CFF-6AE4-4EE5-B492-E7658750C73F}">
      <dsp:nvSpPr>
        <dsp:cNvPr id="0" name=""/>
        <dsp:cNvSpPr/>
      </dsp:nvSpPr>
      <dsp:spPr>
        <a:xfrm>
          <a:off x="0" y="533039"/>
          <a:ext cx="7920625"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0" tIns="17780" rIns="99568" bIns="17780" numCol="1" spcCol="1270" anchor="t" anchorCtr="0">
          <a:noAutofit/>
        </a:bodyPr>
        <a:lstStyle/>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Brindar </a:t>
          </a:r>
          <a:r>
            <a:rPr lang="es-AR" sz="1400" i="1" kern="1200" dirty="0">
              <a:solidFill>
                <a:sysClr val="windowText" lastClr="000000">
                  <a:hueOff val="0"/>
                  <a:satOff val="0"/>
                  <a:lumOff val="0"/>
                  <a:alphaOff val="0"/>
                </a:sysClr>
              </a:solidFill>
              <a:latin typeface="Arial" panose="020B0604020202020204"/>
              <a:ea typeface="+mn-ea"/>
              <a:cs typeface="+mn-cs"/>
            </a:rPr>
            <a:t>información fundamental</a:t>
          </a:r>
          <a:r>
            <a:rPr lang="es-AR" sz="1400" kern="1200" dirty="0">
              <a:solidFill>
                <a:sysClr val="windowText" lastClr="000000">
                  <a:hueOff val="0"/>
                  <a:satOff val="0"/>
                  <a:lumOff val="0"/>
                  <a:alphaOff val="0"/>
                </a:sysClr>
              </a:solidFill>
              <a:latin typeface="Arial" panose="020B0604020202020204"/>
              <a:ea typeface="+mn-ea"/>
              <a:cs typeface="+mn-cs"/>
            </a:rPr>
            <a:t> sobre el asunto (informar también en caso de no poder proporcionarla).</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Brindar información sobre la </a:t>
          </a:r>
          <a:r>
            <a:rPr lang="es-AR" sz="1400" i="1" kern="1200" dirty="0">
              <a:solidFill>
                <a:sysClr val="windowText" lastClr="000000">
                  <a:hueOff val="0"/>
                  <a:satOff val="0"/>
                  <a:lumOff val="0"/>
                  <a:alphaOff val="0"/>
                </a:sysClr>
              </a:solidFill>
              <a:latin typeface="Arial" panose="020B0604020202020204"/>
              <a:ea typeface="+mn-ea"/>
              <a:cs typeface="+mn-cs"/>
            </a:rPr>
            <a:t>incertidumbre </a:t>
          </a:r>
          <a:r>
            <a:rPr lang="es-AR" sz="1400" kern="1200" dirty="0">
              <a:solidFill>
                <a:sysClr val="windowText" lastClr="000000">
                  <a:hueOff val="0"/>
                  <a:satOff val="0"/>
                  <a:lumOff val="0"/>
                  <a:alphaOff val="0"/>
                </a:sysClr>
              </a:solidFill>
              <a:latin typeface="Arial" panose="020B0604020202020204"/>
              <a:ea typeface="+mn-ea"/>
              <a:cs typeface="+mn-cs"/>
            </a:rPr>
            <a:t>en torno al asunto (si existiese).</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Ampliar explicación si resultase una </a:t>
          </a:r>
          <a:r>
            <a:rPr lang="es-AR" sz="1400" i="1" kern="1200" dirty="0">
              <a:solidFill>
                <a:sysClr val="windowText" lastClr="000000">
                  <a:hueOff val="0"/>
                  <a:satOff val="0"/>
                  <a:lumOff val="0"/>
                  <a:alphaOff val="0"/>
                </a:sysClr>
              </a:solidFill>
              <a:latin typeface="Arial" panose="020B0604020202020204"/>
              <a:ea typeface="+mn-ea"/>
              <a:cs typeface="+mn-cs"/>
            </a:rPr>
            <a:t>pérdida significativa de ventaja competitiva</a:t>
          </a:r>
          <a:r>
            <a:rPr lang="es-AR" sz="1400" kern="1200" dirty="0">
              <a:solidFill>
                <a:sysClr val="windowText" lastClr="000000">
                  <a:hueOff val="0"/>
                  <a:satOff val="0"/>
                  <a:lumOff val="0"/>
                  <a:alphaOff val="0"/>
                </a:sysClr>
              </a:solidFill>
              <a:latin typeface="Arial" panose="020B0604020202020204"/>
              <a:ea typeface="+mn-ea"/>
              <a:cs typeface="+mn-cs"/>
            </a:rPr>
            <a:t>.</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Acompañar </a:t>
          </a:r>
          <a:r>
            <a:rPr lang="es-AR" sz="1400" i="1" kern="1200" dirty="0">
              <a:solidFill>
                <a:sysClr val="windowText" lastClr="000000">
                  <a:hueOff val="0"/>
                  <a:satOff val="0"/>
                  <a:lumOff val="0"/>
                  <a:alphaOff val="0"/>
                </a:sysClr>
              </a:solidFill>
              <a:latin typeface="Arial" panose="020B0604020202020204"/>
              <a:ea typeface="+mn-ea"/>
              <a:cs typeface="+mn-cs"/>
            </a:rPr>
            <a:t>datos cuantitativos </a:t>
          </a:r>
          <a:r>
            <a:rPr lang="es-AR" sz="1400" kern="1200" dirty="0">
              <a:solidFill>
                <a:sysClr val="windowText" lastClr="000000">
                  <a:hueOff val="0"/>
                  <a:satOff val="0"/>
                  <a:lumOff val="0"/>
                  <a:alphaOff val="0"/>
                </a:sysClr>
              </a:solidFill>
              <a:latin typeface="Arial" panose="020B0604020202020204"/>
              <a:ea typeface="+mn-ea"/>
              <a:cs typeface="+mn-cs"/>
            </a:rPr>
            <a:t>con </a:t>
          </a:r>
          <a:r>
            <a:rPr lang="es-AR" sz="1400" i="1" kern="1200" dirty="0">
              <a:solidFill>
                <a:sysClr val="windowText" lastClr="000000">
                  <a:hueOff val="0"/>
                  <a:satOff val="0"/>
                  <a:lumOff val="0"/>
                  <a:alphaOff val="0"/>
                </a:sysClr>
              </a:solidFill>
              <a:latin typeface="Arial" panose="020B0604020202020204"/>
              <a:ea typeface="+mn-ea"/>
              <a:cs typeface="+mn-cs"/>
            </a:rPr>
            <a:t>información cualitativa</a:t>
          </a:r>
          <a:r>
            <a:rPr lang="es-AR" sz="1400" kern="1200" dirty="0">
              <a:solidFill>
                <a:sysClr val="windowText" lastClr="000000">
                  <a:hueOff val="0"/>
                  <a:satOff val="0"/>
                  <a:lumOff val="0"/>
                  <a:alphaOff val="0"/>
                </a:sysClr>
              </a:solidFill>
              <a:latin typeface="Arial" panose="020B0604020202020204"/>
              <a:ea typeface="+mn-ea"/>
              <a:cs typeface="+mn-cs"/>
            </a:rPr>
            <a:t>.</a:t>
          </a:r>
        </a:p>
      </dsp:txBody>
      <dsp:txXfrm>
        <a:off x="0" y="533039"/>
        <a:ext cx="7920625" cy="1291680"/>
      </dsp:txXfrm>
    </dsp:sp>
    <dsp:sp modelId="{65332B3F-6753-4438-AB78-E4A943A0CA61}">
      <dsp:nvSpPr>
        <dsp:cNvPr id="0" name=""/>
        <dsp:cNvSpPr/>
      </dsp:nvSpPr>
      <dsp:spPr>
        <a:xfrm>
          <a:off x="0" y="1824719"/>
          <a:ext cx="7920625" cy="521926"/>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AR" sz="1800" kern="1200" dirty="0">
              <a:solidFill>
                <a:sysClr val="window" lastClr="FFFFFF"/>
              </a:solidFill>
              <a:latin typeface="Arial" panose="020B0604020202020204"/>
              <a:ea typeface="+mn-ea"/>
              <a:cs typeface="+mn-cs"/>
            </a:rPr>
            <a:t>Sobre la divulgación sobre los Capitales</a:t>
          </a:r>
        </a:p>
      </dsp:txBody>
      <dsp:txXfrm>
        <a:off x="25478" y="1850197"/>
        <a:ext cx="7869669" cy="470970"/>
      </dsp:txXfrm>
    </dsp:sp>
    <dsp:sp modelId="{15744E2F-BBF8-4324-A951-DCD904545480}">
      <dsp:nvSpPr>
        <dsp:cNvPr id="0" name=""/>
        <dsp:cNvSpPr/>
      </dsp:nvSpPr>
      <dsp:spPr>
        <a:xfrm>
          <a:off x="0" y="2346646"/>
          <a:ext cx="7920625"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0" tIns="17780" rIns="99568" bIns="17780" numCol="1" spcCol="1270" anchor="t" anchorCtr="0">
          <a:noAutofit/>
        </a:bodyPr>
        <a:lstStyle/>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Enfatizar información de sus efectos sobre la capacidad para </a:t>
          </a:r>
          <a:r>
            <a:rPr lang="es-AR" sz="1400" i="1" kern="1200" dirty="0">
              <a:solidFill>
                <a:sysClr val="windowText" lastClr="000000">
                  <a:hueOff val="0"/>
                  <a:satOff val="0"/>
                  <a:lumOff val="0"/>
                  <a:alphaOff val="0"/>
                </a:sysClr>
              </a:solidFill>
              <a:latin typeface="Arial" panose="020B0604020202020204"/>
              <a:ea typeface="+mn-ea"/>
              <a:cs typeface="+mn-cs"/>
            </a:rPr>
            <a:t>crear valor </a:t>
          </a:r>
          <a:r>
            <a:rPr lang="es-AR" sz="1400" kern="1200" dirty="0">
              <a:solidFill>
                <a:sysClr val="windowText" lastClr="000000">
                  <a:hueOff val="0"/>
                  <a:satOff val="0"/>
                  <a:lumOff val="0"/>
                  <a:alphaOff val="0"/>
                </a:sysClr>
              </a:solidFill>
              <a:latin typeface="Arial" panose="020B0604020202020204"/>
              <a:ea typeface="+mn-ea"/>
              <a:cs typeface="+mn-cs"/>
            </a:rPr>
            <a:t>a lo largo del tiempo, en lugar de limitarse a que si son o no son </a:t>
          </a:r>
          <a:r>
            <a:rPr lang="es-AR" sz="1400" i="1" kern="1200" dirty="0">
              <a:solidFill>
                <a:sysClr val="windowText" lastClr="000000">
                  <a:hueOff val="0"/>
                  <a:satOff val="0"/>
                  <a:lumOff val="0"/>
                  <a:alphaOff val="0"/>
                </a:sysClr>
              </a:solidFill>
              <a:latin typeface="Arial" panose="020B0604020202020204"/>
              <a:ea typeface="+mn-ea"/>
              <a:cs typeface="+mn-cs"/>
            </a:rPr>
            <a:t>propiedad</a:t>
          </a:r>
          <a:r>
            <a:rPr lang="es-AR" sz="1400" kern="1200" dirty="0">
              <a:solidFill>
                <a:sysClr val="windowText" lastClr="000000">
                  <a:hueOff val="0"/>
                  <a:satOff val="0"/>
                  <a:lumOff val="0"/>
                  <a:alphaOff val="0"/>
                </a:sysClr>
              </a:solidFill>
              <a:latin typeface="Arial" panose="020B0604020202020204"/>
              <a:ea typeface="+mn-ea"/>
              <a:cs typeface="+mn-cs"/>
            </a:rPr>
            <a:t> de la organización.</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Incluir los factores que afectan a la calidad, disponibilidad y asequibilidad de los capitales.</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Informar las </a:t>
          </a:r>
          <a:r>
            <a:rPr lang="es-AR" sz="1400" i="1" kern="1200" dirty="0">
              <a:solidFill>
                <a:sysClr val="windowText" lastClr="000000">
                  <a:hueOff val="0"/>
                  <a:satOff val="0"/>
                  <a:lumOff val="0"/>
                  <a:alphaOff val="0"/>
                </a:sysClr>
              </a:solidFill>
              <a:latin typeface="Arial" panose="020B0604020202020204"/>
              <a:ea typeface="+mn-ea"/>
              <a:cs typeface="+mn-cs"/>
            </a:rPr>
            <a:t>interdependencias </a:t>
          </a:r>
          <a:r>
            <a:rPr lang="es-AR" sz="1400" kern="1200" dirty="0">
              <a:solidFill>
                <a:sysClr val="windowText" lastClr="000000">
                  <a:hueOff val="0"/>
                  <a:satOff val="0"/>
                  <a:lumOff val="0"/>
                  <a:alphaOff val="0"/>
                </a:sysClr>
              </a:solidFill>
              <a:latin typeface="Arial" panose="020B0604020202020204"/>
              <a:ea typeface="+mn-ea"/>
              <a:cs typeface="+mn-cs"/>
            </a:rPr>
            <a:t>de los capitales y las ventajas y desventajas que influyen en la creación de valor.</a:t>
          </a:r>
        </a:p>
      </dsp:txBody>
      <dsp:txXfrm>
        <a:off x="0" y="2346646"/>
        <a:ext cx="7920625" cy="12109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7256D-B53B-4F99-931B-028326B6D9C6}">
      <dsp:nvSpPr>
        <dsp:cNvPr id="0" name=""/>
        <dsp:cNvSpPr/>
      </dsp:nvSpPr>
      <dsp:spPr>
        <a:xfrm>
          <a:off x="0" y="12241"/>
          <a:ext cx="7920625" cy="540528"/>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AR" sz="1800" kern="1200" dirty="0">
              <a:solidFill>
                <a:sysClr val="window" lastClr="FFFFFF"/>
              </a:solidFill>
              <a:latin typeface="Arial" panose="020B0604020202020204"/>
              <a:ea typeface="+mn-ea"/>
              <a:cs typeface="+mn-cs"/>
            </a:rPr>
            <a:t>Sobre el Marco temporal para el corto, mediano y largo plazo</a:t>
          </a:r>
        </a:p>
      </dsp:txBody>
      <dsp:txXfrm>
        <a:off x="26386" y="38627"/>
        <a:ext cx="7867853" cy="487756"/>
      </dsp:txXfrm>
    </dsp:sp>
    <dsp:sp modelId="{61566CFF-6AE4-4EE5-B492-E7658750C73F}">
      <dsp:nvSpPr>
        <dsp:cNvPr id="0" name=""/>
        <dsp:cNvSpPr/>
      </dsp:nvSpPr>
      <dsp:spPr>
        <a:xfrm>
          <a:off x="0" y="552770"/>
          <a:ext cx="7920625"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0" tIns="17780" rIns="99568" bIns="17780" numCol="1" spcCol="1270" anchor="t" anchorCtr="0">
          <a:noAutofit/>
        </a:bodyPr>
        <a:lstStyle/>
        <a:p>
          <a:pPr marL="114300" lvl="1" indent="-114300" algn="l" defTabSz="622300">
            <a:lnSpc>
              <a:spcPct val="100000"/>
            </a:lnSpc>
            <a:spcBef>
              <a:spcPct val="0"/>
            </a:spcBef>
            <a:spcAft>
              <a:spcPts val="600"/>
            </a:spcAft>
            <a:buChar char="•"/>
          </a:pPr>
          <a:r>
            <a:rPr lang="es-AR" sz="1400" b="1" kern="1200" dirty="0">
              <a:solidFill>
                <a:sysClr val="windowText" lastClr="000000">
                  <a:hueOff val="0"/>
                  <a:satOff val="0"/>
                  <a:lumOff val="0"/>
                  <a:alphaOff val="0"/>
                </a:sysClr>
              </a:solidFill>
              <a:latin typeface="Arial" panose="020B0604020202020204"/>
              <a:ea typeface="+mn-ea"/>
              <a:cs typeface="+mn-cs"/>
            </a:rPr>
            <a:t>Duración de cada marco temporal: </a:t>
          </a:r>
          <a:r>
            <a:rPr lang="es-AR" sz="1400" kern="1200" dirty="0">
              <a:solidFill>
                <a:sysClr val="windowText" lastClr="000000">
                  <a:hueOff val="0"/>
                  <a:satOff val="0"/>
                  <a:lumOff val="0"/>
                  <a:alphaOff val="0"/>
                </a:sysClr>
              </a:solidFill>
              <a:latin typeface="Arial" panose="020B0604020202020204"/>
              <a:ea typeface="+mn-ea"/>
              <a:cs typeface="+mn-cs"/>
            </a:rPr>
            <a:t>decidido por la organización.</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Los plazos difieren por industria o sector, y por la naturaleza de los resultados.</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La duración de cada periodo de tiempo de referencia podría afectar a la naturaleza de la información divulgada.</a:t>
          </a:r>
        </a:p>
      </dsp:txBody>
      <dsp:txXfrm>
        <a:off x="0" y="552770"/>
        <a:ext cx="7920625" cy="1014300"/>
      </dsp:txXfrm>
    </dsp:sp>
    <dsp:sp modelId="{65332B3F-6753-4438-AB78-E4A943A0CA61}">
      <dsp:nvSpPr>
        <dsp:cNvPr id="0" name=""/>
        <dsp:cNvSpPr/>
      </dsp:nvSpPr>
      <dsp:spPr>
        <a:xfrm>
          <a:off x="0" y="1567070"/>
          <a:ext cx="7920625" cy="535309"/>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AR" sz="1800" kern="1200" dirty="0">
              <a:solidFill>
                <a:sysClr val="window" lastClr="FFFFFF"/>
              </a:solidFill>
              <a:latin typeface="Arial" panose="020B0604020202020204"/>
              <a:ea typeface="+mn-ea"/>
              <a:cs typeface="+mn-cs"/>
            </a:rPr>
            <a:t>Sobre la Agregación y la desagregación</a:t>
          </a:r>
        </a:p>
      </dsp:txBody>
      <dsp:txXfrm>
        <a:off x="26132" y="1593202"/>
        <a:ext cx="7868361" cy="483045"/>
      </dsp:txXfrm>
    </dsp:sp>
    <dsp:sp modelId="{15744E2F-BBF8-4324-A951-DCD904545480}">
      <dsp:nvSpPr>
        <dsp:cNvPr id="0" name=""/>
        <dsp:cNvSpPr/>
      </dsp:nvSpPr>
      <dsp:spPr>
        <a:xfrm>
          <a:off x="0" y="2102379"/>
          <a:ext cx="7920625"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0" tIns="17780" rIns="99568" bIns="17780" numCol="1" spcCol="1270" anchor="t" anchorCtr="0">
          <a:noAutofit/>
        </a:bodyPr>
        <a:lstStyle/>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Cada empresa determina el nivel de agregación (p.e. por país, filial, o división) con el que es apropiado presentar la información según sus circunstancias.</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En algunos casos, la agregación de información puede derivar en una pérdida considerable de significado o fallar en destacar un desempeño particularmente bueno o deficiente.</a:t>
          </a:r>
        </a:p>
        <a:p>
          <a:pPr marL="114300" lvl="1" indent="-114300" algn="l" defTabSz="622300">
            <a:lnSpc>
              <a:spcPct val="100000"/>
            </a:lnSpc>
            <a:spcBef>
              <a:spcPct val="0"/>
            </a:spcBef>
            <a:spcAft>
              <a:spcPts val="600"/>
            </a:spcAft>
            <a:buChar char="•"/>
          </a:pPr>
          <a:r>
            <a:rPr lang="es-AR" sz="1400" kern="1200" dirty="0">
              <a:solidFill>
                <a:sysClr val="windowText" lastClr="000000">
                  <a:hueOff val="0"/>
                  <a:satOff val="0"/>
                  <a:lumOff val="0"/>
                  <a:alphaOff val="0"/>
                </a:sysClr>
              </a:solidFill>
              <a:latin typeface="Arial" panose="020B0604020202020204"/>
              <a:ea typeface="+mn-ea"/>
              <a:cs typeface="+mn-cs"/>
            </a:rPr>
            <a:t>La desagregación innecesaria puede derivar en detalles superfluos que dificulten la comprensión de la información.</a:t>
          </a:r>
        </a:p>
      </dsp:txBody>
      <dsp:txXfrm>
        <a:off x="0" y="2102379"/>
        <a:ext cx="7920625" cy="1449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B9B5D-A67F-4431-91A8-3B6CA16B64A9}">
      <dsp:nvSpPr>
        <dsp:cNvPr id="0" name=""/>
        <dsp:cNvSpPr/>
      </dsp:nvSpPr>
      <dsp:spPr>
        <a:xfrm>
          <a:off x="962552" y="973680"/>
          <a:ext cx="4158898" cy="2229606"/>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ts val="400"/>
            </a:spcAft>
            <a:buChar char="•"/>
          </a:pPr>
          <a:r>
            <a:rPr lang="es-ES" sz="1500" kern="1200" dirty="0"/>
            <a:t> Enfoque estratégico y orientación al futuro </a:t>
          </a:r>
          <a:endParaRPr lang="es-AR" sz="1500" kern="1200" dirty="0">
            <a:solidFill>
              <a:sysClr val="windowText" lastClr="000000">
                <a:hueOff val="0"/>
                <a:satOff val="0"/>
                <a:lumOff val="0"/>
                <a:alphaOff val="0"/>
              </a:sysClr>
            </a:solidFill>
            <a:latin typeface="Arial" panose="020B0604020202020204"/>
            <a:ea typeface="+mn-ea"/>
            <a:cs typeface="+mn-cs"/>
          </a:endParaRPr>
        </a:p>
        <a:p>
          <a:pPr marL="114300" lvl="1" indent="-114300" algn="l" defTabSz="666750">
            <a:lnSpc>
              <a:spcPct val="90000"/>
            </a:lnSpc>
            <a:spcBef>
              <a:spcPct val="0"/>
            </a:spcBef>
            <a:spcAft>
              <a:spcPts val="400"/>
            </a:spcAft>
            <a:buChar char="•"/>
          </a:pPr>
          <a:r>
            <a:rPr lang="es-ES" sz="1500" kern="1200" dirty="0"/>
            <a:t> Conectividad de la información</a:t>
          </a:r>
          <a:endParaRPr lang="es-AR" sz="1500" kern="1200" dirty="0"/>
        </a:p>
        <a:p>
          <a:pPr marL="114300" lvl="1" indent="-114300" algn="l" defTabSz="666750">
            <a:lnSpc>
              <a:spcPct val="90000"/>
            </a:lnSpc>
            <a:spcBef>
              <a:spcPct val="0"/>
            </a:spcBef>
            <a:spcAft>
              <a:spcPts val="400"/>
            </a:spcAft>
            <a:buChar char="•"/>
          </a:pPr>
          <a:r>
            <a:rPr lang="es-ES" sz="1500" kern="1200" dirty="0"/>
            <a:t> Relaciones con </a:t>
          </a:r>
          <a:r>
            <a:rPr lang="es-ES" sz="1500" i="1" kern="1200" dirty="0"/>
            <a:t>Stakeholders</a:t>
          </a:r>
          <a:endParaRPr lang="es-AR" sz="1500" i="1" kern="1200" dirty="0"/>
        </a:p>
        <a:p>
          <a:pPr marL="114300" lvl="1" indent="-114300" algn="l" defTabSz="666750">
            <a:lnSpc>
              <a:spcPct val="90000"/>
            </a:lnSpc>
            <a:spcBef>
              <a:spcPct val="0"/>
            </a:spcBef>
            <a:spcAft>
              <a:spcPts val="400"/>
            </a:spcAft>
            <a:buChar char="•"/>
          </a:pPr>
          <a:r>
            <a:rPr lang="es-ES" sz="1500" kern="1200" dirty="0"/>
            <a:t> Fiabilidad e integridad</a:t>
          </a:r>
          <a:endParaRPr lang="es-AR" sz="1500" kern="1200" dirty="0"/>
        </a:p>
        <a:p>
          <a:pPr marL="114300" lvl="1" indent="-114300" algn="l" defTabSz="666750">
            <a:lnSpc>
              <a:spcPct val="90000"/>
            </a:lnSpc>
            <a:spcBef>
              <a:spcPct val="0"/>
            </a:spcBef>
            <a:spcAft>
              <a:spcPts val="400"/>
            </a:spcAft>
            <a:buChar char="•"/>
          </a:pPr>
          <a:r>
            <a:rPr lang="es-ES" sz="1500" kern="1200" dirty="0"/>
            <a:t> Coherencia y comparabilidad</a:t>
          </a:r>
          <a:endParaRPr lang="es-AR" sz="1500" kern="1200" dirty="0"/>
        </a:p>
        <a:p>
          <a:pPr marL="114300" lvl="1" indent="-114300" algn="l" defTabSz="666750">
            <a:lnSpc>
              <a:spcPct val="90000"/>
            </a:lnSpc>
            <a:spcBef>
              <a:spcPct val="0"/>
            </a:spcBef>
            <a:spcAft>
              <a:spcPts val="400"/>
            </a:spcAft>
            <a:buChar char="•"/>
          </a:pPr>
          <a:r>
            <a:rPr lang="es-AR" sz="1500" kern="1200" dirty="0"/>
            <a:t> Materialidad</a:t>
          </a:r>
        </a:p>
        <a:p>
          <a:pPr marL="114300" lvl="1" indent="-114300" algn="l" defTabSz="666750">
            <a:lnSpc>
              <a:spcPct val="90000"/>
            </a:lnSpc>
            <a:spcBef>
              <a:spcPct val="0"/>
            </a:spcBef>
            <a:spcAft>
              <a:spcPts val="400"/>
            </a:spcAft>
            <a:buChar char="•"/>
          </a:pPr>
          <a:r>
            <a:rPr lang="es-AR" sz="1500" kern="1200" dirty="0"/>
            <a:t> Precisión</a:t>
          </a:r>
        </a:p>
      </dsp:txBody>
      <dsp:txXfrm>
        <a:off x="1013861" y="1024989"/>
        <a:ext cx="4056280" cy="1649216"/>
      </dsp:txXfrm>
    </dsp:sp>
    <dsp:sp modelId="{733B5CF2-76B8-4D2D-9E42-4BA5F1CD7085}">
      <dsp:nvSpPr>
        <dsp:cNvPr id="0" name=""/>
        <dsp:cNvSpPr/>
      </dsp:nvSpPr>
      <dsp:spPr>
        <a:xfrm rot="20863442" flipH="1">
          <a:off x="5471758" y="3162605"/>
          <a:ext cx="372745" cy="87567"/>
        </a:xfrm>
        <a:prstGeom prst="leftCircularArrow">
          <a:avLst>
            <a:gd name="adj1" fmla="val 2550"/>
            <a:gd name="adj2" fmla="val 309429"/>
            <a:gd name="adj3" fmla="val 2084940"/>
            <a:gd name="adj4" fmla="val 9024489"/>
            <a:gd name="adj5" fmla="val 2975"/>
          </a:avLst>
        </a:prstGeom>
        <a:solidFill>
          <a:srgbClr val="4F81B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17FA74F-C4DD-4238-9CD9-753227C69974}">
      <dsp:nvSpPr>
        <dsp:cNvPr id="0" name=""/>
        <dsp:cNvSpPr/>
      </dsp:nvSpPr>
      <dsp:spPr>
        <a:xfrm>
          <a:off x="2790581" y="2695644"/>
          <a:ext cx="2057171" cy="81806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s-AR" sz="2100" kern="1200" dirty="0">
              <a:solidFill>
                <a:sysClr val="window" lastClr="FFFFFF"/>
              </a:solidFill>
              <a:latin typeface="Arial" panose="020B0604020202020204"/>
              <a:ea typeface="+mn-ea"/>
              <a:cs typeface="+mn-cs"/>
            </a:rPr>
            <a:t>Principios Fundamentales</a:t>
          </a:r>
        </a:p>
      </dsp:txBody>
      <dsp:txXfrm>
        <a:off x="2814541" y="2719604"/>
        <a:ext cx="2009251" cy="770149"/>
      </dsp:txXfrm>
    </dsp:sp>
    <dsp:sp modelId="{02F2C4DB-8E01-4E5C-82D7-45557254B2E4}">
      <dsp:nvSpPr>
        <dsp:cNvPr id="0" name=""/>
        <dsp:cNvSpPr/>
      </dsp:nvSpPr>
      <dsp:spPr>
        <a:xfrm>
          <a:off x="5810371" y="368037"/>
          <a:ext cx="2314317" cy="1908828"/>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66750">
            <a:lnSpc>
              <a:spcPct val="90000"/>
            </a:lnSpc>
            <a:spcBef>
              <a:spcPct val="0"/>
            </a:spcBef>
            <a:spcAft>
              <a:spcPts val="400"/>
            </a:spcAft>
            <a:buChar char="•"/>
          </a:pPr>
          <a:r>
            <a:rPr lang="es-ES" sz="1500" kern="1200" dirty="0"/>
            <a:t> Pensamiento integrado</a:t>
          </a:r>
          <a:endParaRPr lang="es-AR" sz="1500" kern="1200" dirty="0">
            <a:solidFill>
              <a:sysClr val="windowText" lastClr="000000">
                <a:hueOff val="0"/>
                <a:satOff val="0"/>
                <a:lumOff val="0"/>
                <a:alphaOff val="0"/>
              </a:sysClr>
            </a:solidFill>
            <a:latin typeface="Arial" panose="020B0604020202020204"/>
            <a:ea typeface="+mn-ea"/>
            <a:cs typeface="+mn-cs"/>
          </a:endParaRPr>
        </a:p>
        <a:p>
          <a:pPr marL="114300" lvl="1" indent="-114300" algn="l" defTabSz="666750">
            <a:lnSpc>
              <a:spcPct val="90000"/>
            </a:lnSpc>
            <a:spcBef>
              <a:spcPct val="0"/>
            </a:spcBef>
            <a:spcAft>
              <a:spcPts val="400"/>
            </a:spcAft>
            <a:buChar char="•"/>
          </a:pPr>
          <a:r>
            <a:rPr lang="es-ES" sz="1500" kern="1200" dirty="0"/>
            <a:t> Proceso de creación de valor</a:t>
          </a:r>
          <a:endParaRPr lang="es-AR" sz="1500" kern="1200" dirty="0">
            <a:solidFill>
              <a:sysClr val="windowText" lastClr="000000">
                <a:hueOff val="0"/>
                <a:satOff val="0"/>
                <a:lumOff val="0"/>
                <a:alphaOff val="0"/>
              </a:sysClr>
            </a:solidFill>
            <a:latin typeface="Arial" panose="020B0604020202020204"/>
            <a:ea typeface="+mn-ea"/>
            <a:cs typeface="+mn-cs"/>
          </a:endParaRPr>
        </a:p>
        <a:p>
          <a:pPr marL="114300" lvl="1" indent="-114300" algn="l" defTabSz="666750">
            <a:lnSpc>
              <a:spcPct val="90000"/>
            </a:lnSpc>
            <a:spcBef>
              <a:spcPct val="0"/>
            </a:spcBef>
            <a:spcAft>
              <a:spcPts val="400"/>
            </a:spcAft>
            <a:buChar char="•"/>
          </a:pPr>
          <a:r>
            <a:rPr lang="es-ES" sz="1500" kern="1200" dirty="0"/>
            <a:t> Los capitales</a:t>
          </a:r>
          <a:endParaRPr lang="es-AR" sz="1500" kern="1200" dirty="0">
            <a:solidFill>
              <a:sysClr val="windowText" lastClr="000000">
                <a:hueOff val="0"/>
                <a:satOff val="0"/>
                <a:lumOff val="0"/>
                <a:alphaOff val="0"/>
              </a:sysClr>
            </a:solidFill>
            <a:latin typeface="Arial" panose="020B0604020202020204"/>
            <a:ea typeface="+mn-ea"/>
            <a:cs typeface="+mn-cs"/>
          </a:endParaRPr>
        </a:p>
      </dsp:txBody>
      <dsp:txXfrm>
        <a:off x="5854298" y="820999"/>
        <a:ext cx="2226463" cy="1411939"/>
      </dsp:txXfrm>
    </dsp:sp>
    <dsp:sp modelId="{872A74CD-CA0D-497B-8315-F647B6FE3DF5}">
      <dsp:nvSpPr>
        <dsp:cNvPr id="0" name=""/>
        <dsp:cNvSpPr/>
      </dsp:nvSpPr>
      <dsp:spPr>
        <a:xfrm>
          <a:off x="5938945" y="37701"/>
          <a:ext cx="2057171" cy="81806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s-AR" sz="2100" kern="1200" dirty="0">
              <a:solidFill>
                <a:sysClr val="window" lastClr="FFFFFF"/>
              </a:solidFill>
              <a:latin typeface="Arial" panose="020B0604020202020204"/>
              <a:ea typeface="+mn-ea"/>
              <a:cs typeface="+mn-cs"/>
            </a:rPr>
            <a:t>Conceptos Fundamentales</a:t>
          </a:r>
        </a:p>
      </dsp:txBody>
      <dsp:txXfrm>
        <a:off x="5962905" y="61661"/>
        <a:ext cx="2009251" cy="7701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C6625-1557-41AA-A1E1-228037EB836F}">
      <dsp:nvSpPr>
        <dsp:cNvPr id="0" name=""/>
        <dsp:cNvSpPr/>
      </dsp:nvSpPr>
      <dsp:spPr>
        <a:xfrm>
          <a:off x="0" y="2739"/>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El propósito del negocio debe ser superar la pobreza, afrontando uno o más problemas que amenazan a las personas y a la sociedad en general en áreas como la educación, salud, acceso a tecnología y el ambiente, entre otros. El fin último nunca es el máximo beneficio.</a:t>
          </a:r>
        </a:p>
      </dsp:txBody>
      <dsp:txXfrm>
        <a:off x="34632" y="37371"/>
        <a:ext cx="7820836" cy="640185"/>
      </dsp:txXfrm>
    </dsp:sp>
    <dsp:sp modelId="{959820F0-2F21-43CE-8D15-B62E1C2B7BEF}">
      <dsp:nvSpPr>
        <dsp:cNvPr id="0" name=""/>
        <dsp:cNvSpPr/>
      </dsp:nvSpPr>
      <dsp:spPr>
        <a:xfrm>
          <a:off x="0" y="723677"/>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Debe ser financiera y económicamente sostenible.</a:t>
          </a:r>
        </a:p>
      </dsp:txBody>
      <dsp:txXfrm>
        <a:off x="34632" y="758309"/>
        <a:ext cx="7820836" cy="640185"/>
      </dsp:txXfrm>
    </dsp:sp>
    <dsp:sp modelId="{093399B5-B6A3-48E0-B58F-D4BF21B942F1}">
      <dsp:nvSpPr>
        <dsp:cNvPr id="0" name=""/>
        <dsp:cNvSpPr/>
      </dsp:nvSpPr>
      <dsp:spPr>
        <a:xfrm>
          <a:off x="0" y="1444616"/>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Los inversores deben recibir de vuelta solamente la cantidad invertida, no dividendos, primas ni ningún tipo de regalía después de la inversión.</a:t>
          </a:r>
        </a:p>
      </dsp:txBody>
      <dsp:txXfrm>
        <a:off x="34632" y="1479248"/>
        <a:ext cx="7820836" cy="640185"/>
      </dsp:txXfrm>
    </dsp:sp>
    <dsp:sp modelId="{FAA4331E-77C8-4093-BC99-BB37AD7BD109}">
      <dsp:nvSpPr>
        <dsp:cNvPr id="0" name=""/>
        <dsp:cNvSpPr/>
      </dsp:nvSpPr>
      <dsp:spPr>
        <a:xfrm>
          <a:off x="0" y="2165555"/>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Una vez que la cantidad invertida es devuelta, el beneficio se mantiene en la compañía, negocio o empresa para expandirse o mejorarse.</a:t>
          </a:r>
        </a:p>
      </dsp:txBody>
      <dsp:txXfrm>
        <a:off x="34632" y="2200187"/>
        <a:ext cx="7820836" cy="640185"/>
      </dsp:txXfrm>
    </dsp:sp>
    <dsp:sp modelId="{494CF049-771E-4E12-A787-96970C6F514B}">
      <dsp:nvSpPr>
        <dsp:cNvPr id="0" name=""/>
        <dsp:cNvSpPr/>
      </dsp:nvSpPr>
      <dsp:spPr>
        <a:xfrm>
          <a:off x="0" y="2886493"/>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a:latin typeface="Calibri" pitchFamily="34" charset="0"/>
            </a:rPr>
            <a:t>Respetar el medioambiente.</a:t>
          </a:r>
        </a:p>
      </dsp:txBody>
      <dsp:txXfrm>
        <a:off x="34632" y="2921125"/>
        <a:ext cx="7820836" cy="640185"/>
      </dsp:txXfrm>
    </dsp:sp>
    <dsp:sp modelId="{1431639F-90B3-4CB6-8D78-3FE09763BC22}">
      <dsp:nvSpPr>
        <dsp:cNvPr id="0" name=""/>
        <dsp:cNvSpPr/>
      </dsp:nvSpPr>
      <dsp:spPr>
        <a:xfrm>
          <a:off x="0" y="3607432"/>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Sus empleados tienen un sueldo justo y mejores condiciones laborales que lo normal.</a:t>
          </a:r>
        </a:p>
      </dsp:txBody>
      <dsp:txXfrm>
        <a:off x="34632" y="3642064"/>
        <a:ext cx="7820836" cy="640185"/>
      </dsp:txXfrm>
    </dsp:sp>
    <dsp:sp modelId="{6002F16A-D15C-411B-B945-77AB844DBF09}">
      <dsp:nvSpPr>
        <dsp:cNvPr id="0" name=""/>
        <dsp:cNvSpPr/>
      </dsp:nvSpPr>
      <dsp:spPr>
        <a:xfrm>
          <a:off x="0" y="4328371"/>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La compañía, negocio, o empresa social hace todo lo anterior: con alegría."</a:t>
          </a:r>
        </a:p>
      </dsp:txBody>
      <dsp:txXfrm>
        <a:off x="34632" y="4363003"/>
        <a:ext cx="7820836" cy="640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11DCC-4403-4FA3-9CAD-C0679AEFD0EF}">
      <dsp:nvSpPr>
        <dsp:cNvPr id="0" name=""/>
        <dsp:cNvSpPr/>
      </dsp:nvSpPr>
      <dsp:spPr>
        <a:xfrm>
          <a:off x="453" y="4956"/>
          <a:ext cx="2265178" cy="849851"/>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Descripción de la organización y de su entorno externo</a:t>
          </a:r>
        </a:p>
      </dsp:txBody>
      <dsp:txXfrm>
        <a:off x="453" y="4956"/>
        <a:ext cx="2265178" cy="849851"/>
      </dsp:txXfrm>
    </dsp:sp>
    <dsp:sp modelId="{682A085B-883F-4914-8E8B-877DC279AEF7}">
      <dsp:nvSpPr>
        <dsp:cNvPr id="0" name=""/>
        <dsp:cNvSpPr/>
      </dsp:nvSpPr>
      <dsp:spPr>
        <a:xfrm>
          <a:off x="2265632" y="70697"/>
          <a:ext cx="377108" cy="71836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3D54D-34AD-49D2-BFF0-72DD4261175B}">
      <dsp:nvSpPr>
        <dsp:cNvPr id="0" name=""/>
        <dsp:cNvSpPr/>
      </dsp:nvSpPr>
      <dsp:spPr>
        <a:xfrm>
          <a:off x="2793584" y="70697"/>
          <a:ext cx="5128678" cy="718368"/>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¿Qué hace la organización y cuáles son las circunstancias en las que opera?</a:t>
          </a:r>
        </a:p>
      </dsp:txBody>
      <dsp:txXfrm>
        <a:off x="2793584" y="70697"/>
        <a:ext cx="5128678" cy="718368"/>
      </dsp:txXfrm>
    </dsp:sp>
    <dsp:sp modelId="{501957C1-B20C-4D67-85E3-B1922741B961}">
      <dsp:nvSpPr>
        <dsp:cNvPr id="0" name=""/>
        <dsp:cNvSpPr/>
      </dsp:nvSpPr>
      <dsp:spPr>
        <a:xfrm>
          <a:off x="453" y="952008"/>
          <a:ext cx="2248581" cy="69745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Gobierno Corporativo</a:t>
          </a:r>
        </a:p>
      </dsp:txBody>
      <dsp:txXfrm>
        <a:off x="453" y="952008"/>
        <a:ext cx="2248581" cy="697455"/>
      </dsp:txXfrm>
    </dsp:sp>
    <dsp:sp modelId="{152D0C53-E766-4C14-AABD-4880C831A3BB}">
      <dsp:nvSpPr>
        <dsp:cNvPr id="0" name=""/>
        <dsp:cNvSpPr/>
      </dsp:nvSpPr>
      <dsp:spPr>
        <a:xfrm>
          <a:off x="2249034" y="966610"/>
          <a:ext cx="378657" cy="668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5950CC-21C1-457A-BB3C-9A9C18AE5FD6}">
      <dsp:nvSpPr>
        <dsp:cNvPr id="0" name=""/>
        <dsp:cNvSpPr/>
      </dsp:nvSpPr>
      <dsp:spPr>
        <a:xfrm>
          <a:off x="2779155" y="966610"/>
          <a:ext cx="5149740" cy="668250"/>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¿Cómo funciona la estructura de gobierno corporativo en la organización para apoyar su habilidad de crear valor a corto, mediano y largo plazo?</a:t>
          </a:r>
        </a:p>
      </dsp:txBody>
      <dsp:txXfrm>
        <a:off x="2779155" y="966610"/>
        <a:ext cx="5149740" cy="668250"/>
      </dsp:txXfrm>
    </dsp:sp>
    <dsp:sp modelId="{2C7675E6-49B4-4815-92B6-2601C713388F}">
      <dsp:nvSpPr>
        <dsp:cNvPr id="0" name=""/>
        <dsp:cNvSpPr/>
      </dsp:nvSpPr>
      <dsp:spPr>
        <a:xfrm>
          <a:off x="453" y="1746663"/>
          <a:ext cx="2252618" cy="65102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Modelo de Negocio</a:t>
          </a:r>
        </a:p>
      </dsp:txBody>
      <dsp:txXfrm>
        <a:off x="453" y="1746663"/>
        <a:ext cx="2252618" cy="651025"/>
      </dsp:txXfrm>
    </dsp:sp>
    <dsp:sp modelId="{5699DCE5-F75E-4587-B51D-88188BFF71A0}">
      <dsp:nvSpPr>
        <dsp:cNvPr id="0" name=""/>
        <dsp:cNvSpPr/>
      </dsp:nvSpPr>
      <dsp:spPr>
        <a:xfrm>
          <a:off x="2253071" y="1804875"/>
          <a:ext cx="378270" cy="534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DACD10-D5D8-4567-9DBE-098BD9897552}">
      <dsp:nvSpPr>
        <dsp:cNvPr id="0" name=""/>
        <dsp:cNvSpPr/>
      </dsp:nvSpPr>
      <dsp:spPr>
        <a:xfrm>
          <a:off x="2782649" y="1804875"/>
          <a:ext cx="5144474" cy="534600"/>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¿Cuál es el Modelo de Negocio de la organización?</a:t>
          </a:r>
        </a:p>
      </dsp:txBody>
      <dsp:txXfrm>
        <a:off x="2782649" y="1804875"/>
        <a:ext cx="5144474" cy="534600"/>
      </dsp:txXfrm>
    </dsp:sp>
    <dsp:sp modelId="{602693E9-D7AC-406A-89F7-3ABF76CAA9EE}">
      <dsp:nvSpPr>
        <dsp:cNvPr id="0" name=""/>
        <dsp:cNvSpPr/>
      </dsp:nvSpPr>
      <dsp:spPr>
        <a:xfrm>
          <a:off x="453" y="2494888"/>
          <a:ext cx="2271683" cy="755336"/>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Riesgos y Oportunidades</a:t>
          </a:r>
        </a:p>
      </dsp:txBody>
      <dsp:txXfrm>
        <a:off x="453" y="2494888"/>
        <a:ext cx="2271683" cy="755336"/>
      </dsp:txXfrm>
    </dsp:sp>
    <dsp:sp modelId="{6A7E0416-F35A-4E37-80C1-572BE8265F39}">
      <dsp:nvSpPr>
        <dsp:cNvPr id="0" name=""/>
        <dsp:cNvSpPr/>
      </dsp:nvSpPr>
      <dsp:spPr>
        <a:xfrm>
          <a:off x="2272137" y="2538431"/>
          <a:ext cx="377108" cy="668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15D0E9-6CEB-4520-AE32-EA5215EE5E0F}">
      <dsp:nvSpPr>
        <dsp:cNvPr id="0" name=""/>
        <dsp:cNvSpPr/>
      </dsp:nvSpPr>
      <dsp:spPr>
        <a:xfrm>
          <a:off x="2800089" y="2538431"/>
          <a:ext cx="5128678" cy="668250"/>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¿Cuáles son los riesgos y oportunidades que afectan a la capacidad de la organización para crear valor a corto, mediano y largo plazo, y cómo les hace frente la organización?</a:t>
          </a:r>
        </a:p>
      </dsp:txBody>
      <dsp:txXfrm>
        <a:off x="2800089" y="2538431"/>
        <a:ext cx="5128678" cy="668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11DCC-4403-4FA3-9CAD-C0679AEFD0EF}">
      <dsp:nvSpPr>
        <dsp:cNvPr id="0" name=""/>
        <dsp:cNvSpPr/>
      </dsp:nvSpPr>
      <dsp:spPr>
        <a:xfrm>
          <a:off x="78" y="73633"/>
          <a:ext cx="2398036" cy="805666"/>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Estrategia y asignación de recursos</a:t>
          </a:r>
        </a:p>
      </dsp:txBody>
      <dsp:txXfrm>
        <a:off x="78" y="73633"/>
        <a:ext cx="2398036" cy="805666"/>
      </dsp:txXfrm>
    </dsp:sp>
    <dsp:sp modelId="{682A085B-883F-4914-8E8B-877DC279AEF7}">
      <dsp:nvSpPr>
        <dsp:cNvPr id="0" name=""/>
        <dsp:cNvSpPr/>
      </dsp:nvSpPr>
      <dsp:spPr>
        <a:xfrm>
          <a:off x="2398115" y="236786"/>
          <a:ext cx="368203" cy="50675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3D54D-34AD-49D2-BFF0-72DD4261175B}">
      <dsp:nvSpPr>
        <dsp:cNvPr id="0" name=""/>
        <dsp:cNvSpPr/>
      </dsp:nvSpPr>
      <dsp:spPr>
        <a:xfrm>
          <a:off x="2913600" y="223088"/>
          <a:ext cx="5007569" cy="506756"/>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¿A dónde quiere ir la organización y cómo piensa llegar?</a:t>
          </a:r>
        </a:p>
      </dsp:txBody>
      <dsp:txXfrm>
        <a:off x="2913600" y="223088"/>
        <a:ext cx="5007569" cy="506756"/>
      </dsp:txXfrm>
    </dsp:sp>
    <dsp:sp modelId="{501957C1-B20C-4D67-85E3-B1922741B961}">
      <dsp:nvSpPr>
        <dsp:cNvPr id="0" name=""/>
        <dsp:cNvSpPr/>
      </dsp:nvSpPr>
      <dsp:spPr>
        <a:xfrm>
          <a:off x="78" y="939302"/>
          <a:ext cx="2406137" cy="692049"/>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Desempeño</a:t>
          </a:r>
        </a:p>
      </dsp:txBody>
      <dsp:txXfrm>
        <a:off x="78" y="939302"/>
        <a:ext cx="2406137" cy="692049"/>
      </dsp:txXfrm>
    </dsp:sp>
    <dsp:sp modelId="{152D0C53-E766-4C14-AABD-4880C831A3BB}">
      <dsp:nvSpPr>
        <dsp:cNvPr id="0" name=""/>
        <dsp:cNvSpPr/>
      </dsp:nvSpPr>
      <dsp:spPr>
        <a:xfrm>
          <a:off x="2406215" y="914793"/>
          <a:ext cx="368203" cy="66268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5950CC-21C1-457A-BB3C-9A9C18AE5FD6}">
      <dsp:nvSpPr>
        <dsp:cNvPr id="0" name=""/>
        <dsp:cNvSpPr/>
      </dsp:nvSpPr>
      <dsp:spPr>
        <a:xfrm>
          <a:off x="2921700" y="914793"/>
          <a:ext cx="5007569" cy="662681"/>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¿Hasta qué punto la organización ha alcanzado sus objetivos estratégicos en el periodo y, cuáles son sus resultados en términos de efectos en los capitales?</a:t>
          </a:r>
        </a:p>
      </dsp:txBody>
      <dsp:txXfrm>
        <a:off x="2921700" y="914793"/>
        <a:ext cx="5007569" cy="662681"/>
      </dsp:txXfrm>
    </dsp:sp>
    <dsp:sp modelId="{2C7675E6-49B4-4815-92B6-2601C713388F}">
      <dsp:nvSpPr>
        <dsp:cNvPr id="0" name=""/>
        <dsp:cNvSpPr/>
      </dsp:nvSpPr>
      <dsp:spPr>
        <a:xfrm>
          <a:off x="78" y="1667758"/>
          <a:ext cx="2402786" cy="864493"/>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Perspectivas</a:t>
          </a:r>
        </a:p>
      </dsp:txBody>
      <dsp:txXfrm>
        <a:off x="78" y="1667758"/>
        <a:ext cx="2402786" cy="864493"/>
      </dsp:txXfrm>
    </dsp:sp>
    <dsp:sp modelId="{5699DCE5-F75E-4587-B51D-88188BFF71A0}">
      <dsp:nvSpPr>
        <dsp:cNvPr id="0" name=""/>
        <dsp:cNvSpPr/>
      </dsp:nvSpPr>
      <dsp:spPr>
        <a:xfrm>
          <a:off x="2402865" y="1671211"/>
          <a:ext cx="368203" cy="85758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DACD10-D5D8-4567-9DBE-098BD9897552}">
      <dsp:nvSpPr>
        <dsp:cNvPr id="0" name=""/>
        <dsp:cNvSpPr/>
      </dsp:nvSpPr>
      <dsp:spPr>
        <a:xfrm>
          <a:off x="2918350" y="1671211"/>
          <a:ext cx="5007569" cy="857587"/>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¿Qué desafíos e incertidumbres puede encontrar la organización implementando su estrategia y, cuáles son las potenciales implicancias para su modelo de negocio y desempeño futuro?</a:t>
          </a:r>
        </a:p>
      </dsp:txBody>
      <dsp:txXfrm>
        <a:off x="2918350" y="1671211"/>
        <a:ext cx="5007569" cy="857587"/>
      </dsp:txXfrm>
    </dsp:sp>
    <dsp:sp modelId="{602693E9-D7AC-406A-89F7-3ABF76CAA9EE}">
      <dsp:nvSpPr>
        <dsp:cNvPr id="0" name=""/>
        <dsp:cNvSpPr/>
      </dsp:nvSpPr>
      <dsp:spPr>
        <a:xfrm>
          <a:off x="78" y="2607852"/>
          <a:ext cx="2413128" cy="778610"/>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s-AR" sz="1600" kern="1200" dirty="0">
              <a:solidFill>
                <a:sysClr val="window" lastClr="FFFFFF"/>
              </a:solidFill>
              <a:latin typeface="Arial" panose="020B0604020202020204"/>
              <a:ea typeface="+mn-ea"/>
              <a:cs typeface="+mn-cs"/>
            </a:rPr>
            <a:t>Bases de preparación y presentación</a:t>
          </a:r>
        </a:p>
      </dsp:txBody>
      <dsp:txXfrm>
        <a:off x="78" y="2607852"/>
        <a:ext cx="2413128" cy="778610"/>
      </dsp:txXfrm>
    </dsp:sp>
    <dsp:sp modelId="{6A7E0416-F35A-4E37-80C1-572BE8265F39}">
      <dsp:nvSpPr>
        <dsp:cNvPr id="0" name=""/>
        <dsp:cNvSpPr/>
      </dsp:nvSpPr>
      <dsp:spPr>
        <a:xfrm>
          <a:off x="2413207" y="2664598"/>
          <a:ext cx="367429" cy="66511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15D0E9-6CEB-4520-AE32-EA5215EE5E0F}">
      <dsp:nvSpPr>
        <dsp:cNvPr id="0" name=""/>
        <dsp:cNvSpPr/>
      </dsp:nvSpPr>
      <dsp:spPr>
        <a:xfrm>
          <a:off x="2927608" y="2664598"/>
          <a:ext cx="4997038" cy="665117"/>
        </a:xfrm>
        <a:prstGeom prst="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1" indent="0" algn="l" defTabSz="622300">
            <a:lnSpc>
              <a:spcPct val="90000"/>
            </a:lnSpc>
            <a:spcBef>
              <a:spcPct val="0"/>
            </a:spcBef>
            <a:spcAft>
              <a:spcPct val="15000"/>
            </a:spcAft>
            <a:buFontTx/>
            <a:buNone/>
          </a:pPr>
          <a:r>
            <a:rPr lang="es-AR" sz="1400" kern="1200" dirty="0">
              <a:solidFill>
                <a:sysClr val="windowText" lastClr="000000">
                  <a:hueOff val="0"/>
                  <a:satOff val="0"/>
                  <a:lumOff val="0"/>
                  <a:alphaOff val="0"/>
                </a:sysClr>
              </a:solidFill>
              <a:latin typeface="Arial" panose="020B0604020202020204"/>
              <a:ea typeface="+mn-ea"/>
              <a:cs typeface="+mn-cs"/>
            </a:rPr>
            <a:t>¿Cómo determina la organización qué asuntos deberían ser incluidos en el informe integrado y, cómo estos asuntos son cuantificados o evaluados?</a:t>
          </a:r>
        </a:p>
      </dsp:txBody>
      <dsp:txXfrm>
        <a:off x="2927608" y="2664598"/>
        <a:ext cx="4997038" cy="6651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5184"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7940"/>
        <a:ext cx="2665483" cy="896098"/>
      </dsp:txXfrm>
    </dsp:sp>
    <dsp:sp modelId="{3F58B21D-2B46-4614-A1A8-14AD42B933DB}">
      <dsp:nvSpPr>
        <dsp:cNvPr id="0" name=""/>
        <dsp:cNvSpPr/>
      </dsp:nvSpPr>
      <dsp:spPr>
        <a:xfrm>
          <a:off x="2839692" y="193849"/>
          <a:ext cx="5235091"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¿Qué hace la organización y cuáles son las circunstancias en las que opera?</a:t>
          </a:r>
        </a:p>
      </dsp:txBody>
      <dsp:txXfrm>
        <a:off x="2839692" y="193849"/>
        <a:ext cx="5235091" cy="672109"/>
      </dsp:txXfrm>
    </dsp:sp>
    <dsp:sp modelId="{84DE5966-90FA-41C5-A08E-5B50C53FF2BA}">
      <dsp:nvSpPr>
        <dsp:cNvPr id="0" name=""/>
        <dsp:cNvSpPr/>
      </dsp:nvSpPr>
      <dsp:spPr>
        <a:xfrm>
          <a:off x="142106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2557" y="1348797"/>
        <a:ext cx="1208795" cy="582108"/>
      </dsp:txXfrm>
    </dsp:sp>
    <dsp:sp modelId="{FBBB6898-7ABD-4A71-80A0-88A3543BB9A7}">
      <dsp:nvSpPr>
        <dsp:cNvPr id="0" name=""/>
        <dsp:cNvSpPr/>
      </dsp:nvSpPr>
      <dsp:spPr>
        <a:xfrm>
          <a:off x="5562128"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62128" y="1601603"/>
        <a:ext cx="1707327" cy="1328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5184"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7940"/>
        <a:ext cx="2665483" cy="896098"/>
      </dsp:txXfrm>
    </dsp:sp>
    <dsp:sp modelId="{3F58B21D-2B46-4614-A1A8-14AD42B933DB}">
      <dsp:nvSpPr>
        <dsp:cNvPr id="0" name=""/>
        <dsp:cNvSpPr/>
      </dsp:nvSpPr>
      <dsp:spPr>
        <a:xfrm>
          <a:off x="2891936" y="23962"/>
          <a:ext cx="5235091"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1" indent="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¿Cómo funciona la estructura de gobierno corporativo en la organización para apoyar su habilidad de crear valor a corto, mediano y largo plazo?</a:t>
          </a:r>
        </a:p>
        <a:p>
          <a:pPr marL="171450" lvl="1" indent="0" algn="l"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dsp:txBody>
      <dsp:txXfrm>
        <a:off x="2891936" y="23962"/>
        <a:ext cx="5235091" cy="672109"/>
      </dsp:txXfrm>
    </dsp:sp>
    <dsp:sp modelId="{84DE5966-90FA-41C5-A08E-5B50C53FF2BA}">
      <dsp:nvSpPr>
        <dsp:cNvPr id="0" name=""/>
        <dsp:cNvSpPr/>
      </dsp:nvSpPr>
      <dsp:spPr>
        <a:xfrm>
          <a:off x="142106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2557" y="1348797"/>
        <a:ext cx="1208795" cy="582108"/>
      </dsp:txXfrm>
    </dsp:sp>
    <dsp:sp modelId="{FBBB6898-7ABD-4A71-80A0-88A3543BB9A7}">
      <dsp:nvSpPr>
        <dsp:cNvPr id="0" name=""/>
        <dsp:cNvSpPr/>
      </dsp:nvSpPr>
      <dsp:spPr>
        <a:xfrm>
          <a:off x="5562128"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62128" y="1601603"/>
        <a:ext cx="1707327" cy="1328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5184"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7940"/>
        <a:ext cx="2665483" cy="896098"/>
      </dsp:txXfrm>
    </dsp:sp>
    <dsp:sp modelId="{3F58B21D-2B46-4614-A1A8-14AD42B933DB}">
      <dsp:nvSpPr>
        <dsp:cNvPr id="0" name=""/>
        <dsp:cNvSpPr/>
      </dsp:nvSpPr>
      <dsp:spPr>
        <a:xfrm>
          <a:off x="2860351" y="193849"/>
          <a:ext cx="5235091"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1" indent="352425" algn="l"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¿Cuál es el Modelo de Negocio de la</a:t>
          </a:r>
        </a:p>
        <a:p>
          <a:pPr marL="0" lvl="1" indent="1528763" algn="l"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organización?</a:t>
          </a:r>
        </a:p>
        <a:p>
          <a:pPr marL="0" lvl="1" indent="0" algn="ctr"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a:p>
          <a:pPr marL="171450" lvl="1" indent="0" algn="l"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dsp:txBody>
      <dsp:txXfrm>
        <a:off x="2860351" y="193849"/>
        <a:ext cx="5235091" cy="672109"/>
      </dsp:txXfrm>
    </dsp:sp>
    <dsp:sp modelId="{84DE5966-90FA-41C5-A08E-5B50C53FF2BA}">
      <dsp:nvSpPr>
        <dsp:cNvPr id="0" name=""/>
        <dsp:cNvSpPr/>
      </dsp:nvSpPr>
      <dsp:spPr>
        <a:xfrm>
          <a:off x="142106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2557" y="1348797"/>
        <a:ext cx="1208795" cy="582108"/>
      </dsp:txXfrm>
    </dsp:sp>
    <dsp:sp modelId="{FBBB6898-7ABD-4A71-80A0-88A3543BB9A7}">
      <dsp:nvSpPr>
        <dsp:cNvPr id="0" name=""/>
        <dsp:cNvSpPr/>
      </dsp:nvSpPr>
      <dsp:spPr>
        <a:xfrm>
          <a:off x="5562128"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62128" y="1601603"/>
        <a:ext cx="1707327" cy="1328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6797"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8401"/>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6888"/>
        <a:ext cx="2665483" cy="896098"/>
      </dsp:txXfrm>
    </dsp:sp>
    <dsp:sp modelId="{3F58B21D-2B46-4614-A1A8-14AD42B933DB}">
      <dsp:nvSpPr>
        <dsp:cNvPr id="0" name=""/>
        <dsp:cNvSpPr/>
      </dsp:nvSpPr>
      <dsp:spPr>
        <a:xfrm>
          <a:off x="2515081" y="141576"/>
          <a:ext cx="5614305"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¿Cuáles son los riesgos y oportunidades que afectan a la capacidad de la organización para crear valor a corto, mediano y largo plazo, y cómo les hace frente la organización?</a:t>
          </a:r>
        </a:p>
      </dsp:txBody>
      <dsp:txXfrm>
        <a:off x="2515081" y="141576"/>
        <a:ext cx="5614305" cy="672109"/>
      </dsp:txXfrm>
    </dsp:sp>
    <dsp:sp modelId="{84DE5966-90FA-41C5-A08E-5B50C53FF2BA}">
      <dsp:nvSpPr>
        <dsp:cNvPr id="0" name=""/>
        <dsp:cNvSpPr/>
      </dsp:nvSpPr>
      <dsp:spPr>
        <a:xfrm>
          <a:off x="142201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3507" y="1348797"/>
        <a:ext cx="1208795" cy="582108"/>
      </dsp:txXfrm>
    </dsp:sp>
    <dsp:sp modelId="{FBBB6898-7ABD-4A71-80A0-88A3543BB9A7}">
      <dsp:nvSpPr>
        <dsp:cNvPr id="0" name=""/>
        <dsp:cNvSpPr/>
      </dsp:nvSpPr>
      <dsp:spPr>
        <a:xfrm>
          <a:off x="5607634"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607634" y="1601603"/>
        <a:ext cx="1707327" cy="13280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6804"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0" y="69453"/>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7" y="117940"/>
        <a:ext cx="2665483" cy="896098"/>
      </dsp:txXfrm>
    </dsp:sp>
    <dsp:sp modelId="{3F58B21D-2B46-4614-A1A8-14AD42B933DB}">
      <dsp:nvSpPr>
        <dsp:cNvPr id="0" name=""/>
        <dsp:cNvSpPr/>
      </dsp:nvSpPr>
      <dsp:spPr>
        <a:xfrm>
          <a:off x="2839692" y="141576"/>
          <a:ext cx="5235091"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1" indent="182563" algn="l"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¿A dónde quiere ir la organización y cómo</a:t>
          </a:r>
        </a:p>
        <a:p>
          <a:pPr marL="0" lvl="1" indent="1619250" algn="l"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piensa llegar?</a:t>
          </a:r>
        </a:p>
      </dsp:txBody>
      <dsp:txXfrm>
        <a:off x="2839692" y="141576"/>
        <a:ext cx="5235091" cy="672109"/>
      </dsp:txXfrm>
    </dsp:sp>
    <dsp:sp modelId="{84DE5966-90FA-41C5-A08E-5B50C53FF2BA}">
      <dsp:nvSpPr>
        <dsp:cNvPr id="0" name=""/>
        <dsp:cNvSpPr/>
      </dsp:nvSpPr>
      <dsp:spPr>
        <a:xfrm>
          <a:off x="1421060"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2557" y="1348797"/>
        <a:ext cx="1208795" cy="582108"/>
      </dsp:txXfrm>
    </dsp:sp>
    <dsp:sp modelId="{FBBB6898-7ABD-4A71-80A0-88A3543BB9A7}">
      <dsp:nvSpPr>
        <dsp:cNvPr id="0" name=""/>
        <dsp:cNvSpPr/>
      </dsp:nvSpPr>
      <dsp:spPr>
        <a:xfrm>
          <a:off x="5562128"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62128" y="1601603"/>
        <a:ext cx="1707327" cy="13280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1332D-590C-4F18-99A7-7A954470385F}">
      <dsp:nvSpPr>
        <dsp:cNvPr id="0" name=""/>
        <dsp:cNvSpPr/>
      </dsp:nvSpPr>
      <dsp:spPr>
        <a:xfrm rot="5400000">
          <a:off x="496807" y="1095245"/>
          <a:ext cx="768661" cy="889905"/>
        </a:xfrm>
        <a:prstGeom prst="bentUpArrow">
          <a:avLst>
            <a:gd name="adj1" fmla="val 32840"/>
            <a:gd name="adj2" fmla="val 25000"/>
            <a:gd name="adj3" fmla="val 35780"/>
          </a:avLst>
        </a:prstGeom>
        <a:solidFill>
          <a:srgbClr val="4F81BD">
            <a:tint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F93218C-A1D7-45EE-BFE8-B0B7535845A7}">
      <dsp:nvSpPr>
        <dsp:cNvPr id="0" name=""/>
        <dsp:cNvSpPr/>
      </dsp:nvSpPr>
      <dsp:spPr>
        <a:xfrm>
          <a:off x="1" y="68401"/>
          <a:ext cx="2762457" cy="993072"/>
        </a:xfrm>
        <a:prstGeom prst="roundRect">
          <a:avLst>
            <a:gd name="adj" fmla="val 166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ysClr val="window" lastClr="FFFFFF"/>
              </a:solidFill>
              <a:latin typeface="Arial" panose="020B0604020202020204"/>
              <a:ea typeface="+mn-ea"/>
              <a:cs typeface="+mn-cs"/>
            </a:rPr>
            <a:t>Un RI debería responder la pregunta:</a:t>
          </a:r>
        </a:p>
      </dsp:txBody>
      <dsp:txXfrm>
        <a:off x="48488" y="116888"/>
        <a:ext cx="2665483" cy="896098"/>
      </dsp:txXfrm>
    </dsp:sp>
    <dsp:sp modelId="{3F58B21D-2B46-4614-A1A8-14AD42B933DB}">
      <dsp:nvSpPr>
        <dsp:cNvPr id="0" name=""/>
        <dsp:cNvSpPr/>
      </dsp:nvSpPr>
      <dsp:spPr>
        <a:xfrm>
          <a:off x="2713476" y="300559"/>
          <a:ext cx="5415914" cy="672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ctr" defTabSz="800100">
            <a:lnSpc>
              <a:spcPct val="90000"/>
            </a:lnSpc>
            <a:spcBef>
              <a:spcPct val="0"/>
            </a:spcBef>
            <a:spcAft>
              <a:spcPct val="15000"/>
            </a:spcAft>
            <a:buFontTx/>
            <a:buNone/>
          </a:pPr>
          <a:r>
            <a:rPr lang="es-AR" sz="1800" b="1" kern="1200" dirty="0">
              <a:solidFill>
                <a:sysClr val="windowText" lastClr="000000">
                  <a:hueOff val="0"/>
                  <a:satOff val="0"/>
                  <a:lumOff val="0"/>
                  <a:alphaOff val="0"/>
                </a:sysClr>
              </a:solidFill>
              <a:latin typeface="Arial" panose="020B0604020202020204"/>
              <a:ea typeface="+mn-ea"/>
              <a:cs typeface="+mn-cs"/>
            </a:rPr>
            <a:t>¿Hasta qué punto la organización ha alcanzado sus objetivos estratégicos en el periodo y, cuáles son sus resultados en términos de efectos en los capitales?</a:t>
          </a:r>
        </a:p>
        <a:p>
          <a:pPr marL="171450" lvl="1" indent="-171450" algn="ctr" defTabSz="800100">
            <a:lnSpc>
              <a:spcPct val="90000"/>
            </a:lnSpc>
            <a:spcBef>
              <a:spcPct val="0"/>
            </a:spcBef>
            <a:spcAft>
              <a:spcPct val="15000"/>
            </a:spcAft>
            <a:buFontTx/>
            <a:buNone/>
          </a:pPr>
          <a:endParaRPr lang="es-AR" sz="1800" b="1" kern="1200" dirty="0">
            <a:solidFill>
              <a:sysClr val="windowText" lastClr="000000">
                <a:hueOff val="0"/>
                <a:satOff val="0"/>
                <a:lumOff val="0"/>
                <a:alphaOff val="0"/>
              </a:sysClr>
            </a:solidFill>
            <a:latin typeface="Arial" panose="020B0604020202020204"/>
            <a:ea typeface="+mn-ea"/>
            <a:cs typeface="+mn-cs"/>
          </a:endParaRPr>
        </a:p>
      </dsp:txBody>
      <dsp:txXfrm>
        <a:off x="2713476" y="300559"/>
        <a:ext cx="5415914" cy="672109"/>
      </dsp:txXfrm>
    </dsp:sp>
    <dsp:sp modelId="{84DE5966-90FA-41C5-A08E-5B50C53FF2BA}">
      <dsp:nvSpPr>
        <dsp:cNvPr id="0" name=""/>
        <dsp:cNvSpPr/>
      </dsp:nvSpPr>
      <dsp:spPr>
        <a:xfrm>
          <a:off x="1422007" y="1317300"/>
          <a:ext cx="1271789" cy="645102"/>
        </a:xfrm>
        <a:prstGeom prst="roundRect">
          <a:avLst>
            <a:gd name="adj" fmla="val 16670"/>
          </a:avLst>
        </a:prstGeom>
        <a:solidFill>
          <a:schemeClr val="bg1">
            <a:lumMod val="9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AR" sz="1900" kern="1200" dirty="0">
              <a:solidFill>
                <a:srgbClr val="0070C0"/>
              </a:solidFill>
              <a:latin typeface="Arial" panose="020B0604020202020204"/>
              <a:ea typeface="+mn-ea"/>
              <a:cs typeface="+mn-cs"/>
            </a:rPr>
            <a:t>¿Cómo?</a:t>
          </a:r>
        </a:p>
      </dsp:txBody>
      <dsp:txXfrm>
        <a:off x="1453504" y="1348797"/>
        <a:ext cx="1208795" cy="582108"/>
      </dsp:txXfrm>
    </dsp:sp>
    <dsp:sp modelId="{FBBB6898-7ABD-4A71-80A0-88A3543BB9A7}">
      <dsp:nvSpPr>
        <dsp:cNvPr id="0" name=""/>
        <dsp:cNvSpPr/>
      </dsp:nvSpPr>
      <dsp:spPr>
        <a:xfrm>
          <a:off x="5583827" y="1601603"/>
          <a:ext cx="1707327" cy="132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AR" sz="2800" kern="1200" dirty="0">
            <a:solidFill>
              <a:sysClr val="windowText" lastClr="000000">
                <a:hueOff val="0"/>
                <a:satOff val="0"/>
                <a:lumOff val="0"/>
                <a:alphaOff val="0"/>
              </a:sysClr>
            </a:solidFill>
            <a:latin typeface="Arial" panose="020B0604020202020204"/>
            <a:ea typeface="+mn-ea"/>
            <a:cs typeface="+mn-cs"/>
          </a:endParaRPr>
        </a:p>
      </dsp:txBody>
      <dsp:txXfrm>
        <a:off x="5583827" y="1601603"/>
        <a:ext cx="1707327" cy="13280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565DF0-A823-447F-90E9-A0AB04268317}" type="datetimeFigureOut">
              <a:rPr lang="pt-BR" smtClean="0"/>
              <a:pPr/>
              <a:t>06/06/2023</a:t>
            </a:fld>
            <a:endParaRPr lang="pt-B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D3EF6D-8D81-40A9-8812-C9928FF0BF8C}" type="slidenum">
              <a:rPr lang="pt-BR" smtClean="0"/>
              <a:pPr/>
              <a:t>‹Nº›</a:t>
            </a:fld>
            <a:endParaRPr lang="pt-BR"/>
          </a:p>
        </p:txBody>
      </p:sp>
    </p:spTree>
    <p:extLst>
      <p:ext uri="{BB962C8B-B14F-4D97-AF65-F5344CB8AC3E}">
        <p14:creationId xmlns:p14="http://schemas.microsoft.com/office/powerpoint/2010/main" val="485731382"/>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9"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8" algn="l" defTabSz="914239" rtl="0" eaLnBrk="1" latinLnBrk="0" hangingPunct="1">
      <a:defRPr sz="1200" kern="1200">
        <a:solidFill>
          <a:schemeClr val="tx1"/>
        </a:solidFill>
        <a:latin typeface="+mn-lt"/>
        <a:ea typeface="+mn-ea"/>
        <a:cs typeface="+mn-cs"/>
      </a:defRPr>
    </a:lvl4pPr>
    <a:lvl5pPr marL="1828477" algn="l" defTabSz="914239" rtl="0" eaLnBrk="1" latinLnBrk="0" hangingPunct="1">
      <a:defRPr sz="1200" kern="1200">
        <a:solidFill>
          <a:schemeClr val="tx1"/>
        </a:solidFill>
        <a:latin typeface="+mn-lt"/>
        <a:ea typeface="+mn-ea"/>
        <a:cs typeface="+mn-cs"/>
      </a:defRPr>
    </a:lvl5pPr>
    <a:lvl6pPr marL="2285596" algn="l" defTabSz="914239" rtl="0" eaLnBrk="1" latinLnBrk="0" hangingPunct="1">
      <a:defRPr sz="1200" kern="1200">
        <a:solidFill>
          <a:schemeClr val="tx1"/>
        </a:solidFill>
        <a:latin typeface="+mn-lt"/>
        <a:ea typeface="+mn-ea"/>
        <a:cs typeface="+mn-cs"/>
      </a:defRPr>
    </a:lvl6pPr>
    <a:lvl7pPr marL="2742716" algn="l" defTabSz="914239" rtl="0" eaLnBrk="1" latinLnBrk="0" hangingPunct="1">
      <a:defRPr sz="1200" kern="1200">
        <a:solidFill>
          <a:schemeClr val="tx1"/>
        </a:solidFill>
        <a:latin typeface="+mn-lt"/>
        <a:ea typeface="+mn-ea"/>
        <a:cs typeface="+mn-cs"/>
      </a:defRPr>
    </a:lvl7pPr>
    <a:lvl8pPr marL="3199835" algn="l" defTabSz="914239" rtl="0" eaLnBrk="1" latinLnBrk="0" hangingPunct="1">
      <a:defRPr sz="1200" kern="1200">
        <a:solidFill>
          <a:schemeClr val="tx1"/>
        </a:solidFill>
        <a:latin typeface="+mn-lt"/>
        <a:ea typeface="+mn-ea"/>
        <a:cs typeface="+mn-cs"/>
      </a:defRPr>
    </a:lvl8pPr>
    <a:lvl9pPr marL="3656954"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C55E764-D64F-433D-A632-6FBF052BC61E}" type="slidenum">
              <a:rPr lang="es-ES" altLang="es-ES" smtClean="0"/>
              <a:pPr/>
              <a:t>4</a:t>
            </a:fld>
            <a:endParaRPr lang="es-ES" altLang="es-ES"/>
          </a:p>
        </p:txBody>
      </p:sp>
      <p:sp>
        <p:nvSpPr>
          <p:cNvPr id="51203" name="Rectangle 2"/>
          <p:cNvSpPr>
            <a:spLocks noGrp="1" noRot="1" noChangeAspect="1" noChangeArrowheads="1" noTextEdit="1"/>
          </p:cNvSpPr>
          <p:nvPr>
            <p:ph type="sldImg"/>
          </p:nvPr>
        </p:nvSpPr>
        <p:spPr>
          <a:xfrm>
            <a:off x="1163638" y="701675"/>
            <a:ext cx="4586287" cy="3440113"/>
          </a:xfrm>
          <a:ln/>
        </p:spPr>
      </p:sp>
      <p:sp>
        <p:nvSpPr>
          <p:cNvPr id="51204"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Es una herramienta clave para la generación de información económico-financiera.</a:t>
            </a:r>
          </a:p>
          <a:p>
            <a:pPr eaLnBrk="1" hangingPunct="1"/>
            <a:endParaRPr lang="es-MX" altLang="es-ES" sz="1000">
              <a:latin typeface="Tahoma" pitchFamily="34" charset="0"/>
            </a:endParaRPr>
          </a:p>
          <a:p>
            <a:pPr eaLnBrk="1" hangingPunct="1"/>
            <a:r>
              <a:rPr lang="es-MX" altLang="es-ES" sz="1000">
                <a:latin typeface="Tahoma" pitchFamily="34" charset="0"/>
              </a:rPr>
              <a:t>La idea que el objetivo de la contabilidad es suministrar útil para para la toma de decisiones ha considerable terreno, desplazando al viejo concepto que la contabilidad es un elemento mantenido porque hay dispoosiciones legales que lo exigen.</a:t>
            </a:r>
            <a:endParaRPr lang="es-ES" altLang="es-ES" sz="1000">
              <a:latin typeface="Tahom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835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5: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45: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83" name="Google Shape;683;p45: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57</a:t>
            </a:fld>
            <a:endParaRPr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4863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5: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45: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83" name="Google Shape;683;p45: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5003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59</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6633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60</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74180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61</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9359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62</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43100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63</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2831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64</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21393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65</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8653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66717E5-5752-44BA-9059-A0174E82A76C}" type="slidenum">
              <a:rPr lang="es-ES" altLang="es-ES" smtClean="0"/>
              <a:pPr/>
              <a:t>8</a:t>
            </a:fld>
            <a:endParaRPr lang="es-ES" altLang="es-ES"/>
          </a:p>
        </p:txBody>
      </p:sp>
      <p:sp>
        <p:nvSpPr>
          <p:cNvPr id="54275" name="Rectangle 2"/>
          <p:cNvSpPr>
            <a:spLocks noGrp="1" noRot="1" noChangeAspect="1" noChangeArrowheads="1" noTextEdit="1"/>
          </p:cNvSpPr>
          <p:nvPr>
            <p:ph type="sldImg"/>
          </p:nvPr>
        </p:nvSpPr>
        <p:spPr>
          <a:xfrm>
            <a:off x="1163638" y="701675"/>
            <a:ext cx="4586287" cy="3440113"/>
          </a:xfrm>
          <a:ln/>
        </p:spPr>
      </p:sp>
      <p:sp>
        <p:nvSpPr>
          <p:cNvPr id="54276"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La memoria es realizada por los Directores de la empresa.</a:t>
            </a:r>
            <a:endParaRPr lang="es-ES" altLang="es-ES" sz="1000">
              <a:latin typeface="Tahom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66</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9285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67</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74158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68</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1579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4: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44:notes"/>
          <p:cNvSpPr txBox="1">
            <a:spLocks noGrp="1"/>
          </p:cNvSpPr>
          <p:nvPr>
            <p:ph type="body" idx="1"/>
          </p:nvPr>
        </p:nvSpPr>
        <p:spPr>
          <a:xfrm>
            <a:off x="679768" y="4690269"/>
            <a:ext cx="5438140" cy="4443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Georgia"/>
              <a:buNone/>
            </a:pPr>
            <a:r>
              <a:rPr lang="en-US" sz="1200" dirty="0">
                <a:solidFill>
                  <a:schemeClr val="lt1"/>
                </a:solidFill>
              </a:rPr>
              <a:t>Value Creation – the concept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text offers many ways to understand the concept of value creation.</a:t>
            </a:r>
            <a:endParaRPr dirty="0"/>
          </a:p>
          <a:p>
            <a:pPr marL="0" lvl="0" indent="0" algn="l" rtl="0">
              <a:lnSpc>
                <a:spcPct val="100000"/>
              </a:lnSpc>
              <a:spcBef>
                <a:spcPts val="0"/>
              </a:spcBef>
              <a:spcAft>
                <a:spcPts val="0"/>
              </a:spcAft>
              <a:buSzPts val="1400"/>
              <a:buNone/>
            </a:pPr>
            <a:r>
              <a:rPr lang="en-US" dirty="0"/>
              <a:t>We want to highlight this part.</a:t>
            </a:r>
            <a:endParaRPr dirty="0"/>
          </a:p>
          <a:p>
            <a:pPr marL="0" lvl="0" indent="0" algn="l" rtl="0">
              <a:lnSpc>
                <a:spcPct val="100000"/>
              </a:lnSpc>
              <a:spcBef>
                <a:spcPts val="0"/>
              </a:spcBef>
              <a:spcAft>
                <a:spcPts val="0"/>
              </a:spcAft>
              <a:buSzPts val="1400"/>
              <a:buNone/>
            </a:pPr>
            <a:r>
              <a:rPr lang="en-US" dirty="0"/>
              <a:t>It says that the ability an organization has to created value is linked to the value it creates for others.</a:t>
            </a:r>
            <a:endParaRPr dirty="0"/>
          </a:p>
          <a:p>
            <a:pPr marL="0" lvl="0" indent="0" algn="l" rtl="0">
              <a:lnSpc>
                <a:spcPct val="100000"/>
              </a:lnSpc>
              <a:spcBef>
                <a:spcPts val="0"/>
              </a:spcBef>
              <a:spcAft>
                <a:spcPts val="0"/>
              </a:spcAft>
              <a:buSzPts val="1400"/>
              <a:buNone/>
            </a:pPr>
            <a:r>
              <a:rPr lang="en-US" dirty="0"/>
              <a:t>Other are, for example, customers, suppliers, business partners, regulators (define the legal requirements), society (gives the informal license to operate),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description of how the organization understands how it creates value is at the core of the IR.</a:t>
            </a:r>
            <a:endParaRPr dirty="0"/>
          </a:p>
          <a:p>
            <a:pPr marL="0" lvl="0" indent="0" algn="l" rtl="0">
              <a:lnSpc>
                <a:spcPct val="100000"/>
              </a:lnSpc>
              <a:spcBef>
                <a:spcPts val="0"/>
              </a:spcBef>
              <a:spcAft>
                <a:spcPts val="0"/>
              </a:spcAft>
              <a:buSzPts val="1400"/>
              <a:buNone/>
            </a:pPr>
            <a:endParaRPr dirty="0"/>
          </a:p>
        </p:txBody>
      </p:sp>
      <p:sp>
        <p:nvSpPr>
          <p:cNvPr id="675" name="Google Shape;675;p44:notes"/>
          <p:cNvSpPr txBox="1">
            <a:spLocks noGrp="1"/>
          </p:cNvSpPr>
          <p:nvPr>
            <p:ph type="sldNum" idx="12"/>
          </p:nvPr>
        </p:nvSpPr>
        <p:spPr>
          <a:xfrm>
            <a:off x="3850444" y="9378823"/>
            <a:ext cx="2945659" cy="49371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69</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691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3:notes"/>
          <p:cNvSpPr txBox="1">
            <a:spLocks noGrp="1"/>
          </p:cNvSpPr>
          <p:nvPr>
            <p:ph type="body" idx="1"/>
          </p:nvPr>
        </p:nvSpPr>
        <p:spPr>
          <a:xfrm>
            <a:off x="679768" y="4690269"/>
            <a:ext cx="5438140"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7" name="Google Shape;547;p33:notes"/>
          <p:cNvSpPr>
            <a:spLocks noGrp="1" noRot="1" noChangeAspect="1"/>
          </p:cNvSpPr>
          <p:nvPr>
            <p:ph type="sldImg" idx="2"/>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019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72DC199F-A541-4C83-84F8-147FA7974599}" type="slidenum">
              <a:rPr lang="es-ES" altLang="es-ES" smtClean="0"/>
              <a:pPr/>
              <a:t>10</a:t>
            </a:fld>
            <a:endParaRPr lang="es-ES" altLang="es-ES"/>
          </a:p>
        </p:txBody>
      </p:sp>
      <p:sp>
        <p:nvSpPr>
          <p:cNvPr id="55299" name="Rectangle 2"/>
          <p:cNvSpPr>
            <a:spLocks noGrp="1" noRot="1" noChangeAspect="1" noChangeArrowheads="1" noTextEdit="1"/>
          </p:cNvSpPr>
          <p:nvPr>
            <p:ph type="sldImg"/>
          </p:nvPr>
        </p:nvSpPr>
        <p:spPr>
          <a:xfrm>
            <a:off x="1163638" y="701675"/>
            <a:ext cx="4586287" cy="3440113"/>
          </a:xfrm>
          <a:ln/>
        </p:spPr>
      </p:sp>
      <p:sp>
        <p:nvSpPr>
          <p:cNvPr id="55300"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La memoria es realizada por los Directores de la empresa.</a:t>
            </a:r>
            <a:endParaRPr lang="es-ES" altLang="es-ES" sz="1000">
              <a:latin typeface="Tahom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429B79AF-92D7-4CA8-9315-0FEFFCFA23A3}" type="slidenum">
              <a:rPr lang="es-ES" altLang="es-ES" smtClean="0"/>
              <a:pPr/>
              <a:t>19</a:t>
            </a:fld>
            <a:endParaRPr lang="es-ES" altLang="es-ES"/>
          </a:p>
        </p:txBody>
      </p:sp>
      <p:sp>
        <p:nvSpPr>
          <p:cNvPr id="56323" name="Rectangle 2"/>
          <p:cNvSpPr>
            <a:spLocks noGrp="1" noRot="1" noChangeAspect="1" noChangeArrowheads="1" noTextEdit="1"/>
          </p:cNvSpPr>
          <p:nvPr>
            <p:ph type="sldImg"/>
          </p:nvPr>
        </p:nvSpPr>
        <p:spPr>
          <a:xfrm>
            <a:off x="1163638" y="701675"/>
            <a:ext cx="4586287" cy="3440113"/>
          </a:xfrm>
          <a:ln/>
        </p:spPr>
      </p:sp>
      <p:sp>
        <p:nvSpPr>
          <p:cNvPr id="56324"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a:t>
            </a:r>
            <a:endParaRPr lang="es-ES" altLang="es-ES" sz="1000" dirty="0">
              <a:latin typeface="Tahom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9FF2D89-B4CD-4B08-9BB3-30F2A1D4B261}" type="slidenum">
              <a:rPr lang="es-ES" altLang="es-ES" smtClean="0"/>
              <a:pPr/>
              <a:t>20</a:t>
            </a:fld>
            <a:endParaRPr lang="es-ES" altLang="es-ES"/>
          </a:p>
        </p:txBody>
      </p:sp>
      <p:sp>
        <p:nvSpPr>
          <p:cNvPr id="57347" name="Rectangle 2"/>
          <p:cNvSpPr>
            <a:spLocks noGrp="1" noRot="1" noChangeAspect="1" noChangeArrowheads="1" noTextEdit="1"/>
          </p:cNvSpPr>
          <p:nvPr>
            <p:ph type="sldImg"/>
          </p:nvPr>
        </p:nvSpPr>
        <p:spPr>
          <a:xfrm>
            <a:off x="1163638" y="701675"/>
            <a:ext cx="4586287" cy="3440113"/>
          </a:xfrm>
          <a:ln/>
        </p:spPr>
      </p:sp>
      <p:sp>
        <p:nvSpPr>
          <p:cNvPr id="57348"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 Si bien el Balance me dice que bienes tengo y cómo me financio, no me dice si esto es suficiente o si gano más o menos plata que otros.  Hay algunos </a:t>
            </a:r>
            <a:r>
              <a:rPr lang="es-AR" altLang="es-ES" sz="1000" dirty="0" err="1">
                <a:latin typeface="Tahoma" pitchFamily="34" charset="0"/>
              </a:rPr>
              <a:t>indices</a:t>
            </a:r>
            <a:r>
              <a:rPr lang="es-AR" altLang="es-ES" sz="1000" dirty="0">
                <a:latin typeface="Tahoma" pitchFamily="34" charset="0"/>
              </a:rPr>
              <a:t> que me indican "Rentabilidad" o "Rotación" pero no me dicen si está bien o mal.</a:t>
            </a:r>
          </a:p>
          <a:p>
            <a:pPr eaLnBrk="1" hangingPunct="1"/>
            <a:r>
              <a:rPr lang="es-AR" altLang="es-ES" sz="1000" dirty="0">
                <a:latin typeface="Tahoma" pitchFamily="34" charset="0"/>
              </a:rPr>
              <a:t>II) Lo importante de los INDICES es conocer una media o STD del Mercado y de la Industria, para poder saber si esta empresa en particular tiene </a:t>
            </a:r>
            <a:r>
              <a:rPr lang="es-AR" altLang="es-ES" sz="1000" dirty="0" err="1">
                <a:latin typeface="Tahoma" pitchFamily="34" charset="0"/>
              </a:rPr>
              <a:t>indices</a:t>
            </a:r>
            <a:r>
              <a:rPr lang="es-AR" altLang="es-ES" sz="1000" dirty="0">
                <a:latin typeface="Tahoma" pitchFamily="34" charset="0"/>
              </a:rPr>
              <a:t> adecuados para el negocio en el que está desarrollándose o si puede cumplir con su estrategia y misión específica.</a:t>
            </a:r>
          </a:p>
          <a:p>
            <a:pPr eaLnBrk="1" hangingPunct="1"/>
            <a:endParaRPr lang="es-AR" altLang="es-ES" sz="1000" dirty="0">
              <a:latin typeface="Tahoma" pitchFamily="34" charset="0"/>
            </a:endParaRPr>
          </a:p>
          <a:p>
            <a:pPr eaLnBrk="1" hangingPunct="1"/>
            <a:r>
              <a:rPr lang="es-MX" altLang="es-ES" sz="1000" dirty="0">
                <a:latin typeface="Tahoma" pitchFamily="34" charset="0"/>
              </a:rPr>
              <a:t>Dentro del análisis e interpretación de la información financiera tenemos:</a:t>
            </a:r>
          </a:p>
          <a:p>
            <a:pPr eaLnBrk="1" hangingPunct="1">
              <a:buFontTx/>
              <a:buChar char="-"/>
            </a:pPr>
            <a:r>
              <a:rPr lang="es-MX" altLang="es-ES" sz="1000" dirty="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a:t>
            </a:r>
            <a:r>
              <a:rPr lang="es-MX" altLang="es-ES" sz="1000" dirty="0" err="1">
                <a:latin typeface="Tahoma" pitchFamily="34" charset="0"/>
              </a:rPr>
              <a:t>repetibilidad</a:t>
            </a:r>
            <a:r>
              <a:rPr lang="es-MX" altLang="es-ES" sz="1000" dirty="0">
                <a:latin typeface="Tahoma" pitchFamily="34" charset="0"/>
              </a:rPr>
              <a:t> futura), etc. (EEPN, EOAF)</a:t>
            </a:r>
          </a:p>
          <a:p>
            <a:pPr eaLnBrk="1" hangingPunct="1">
              <a:buFontTx/>
              <a:buChar char="-"/>
            </a:pPr>
            <a:r>
              <a:rPr lang="es-MX" altLang="es-ES" sz="1000" dirty="0">
                <a:latin typeface="Tahoma" pitchFamily="34" charset="0"/>
              </a:rPr>
              <a:t>El </a:t>
            </a:r>
            <a:r>
              <a:rPr lang="es-MX" altLang="es-ES" sz="1000" dirty="0" err="1">
                <a:latin typeface="Tahoma" pitchFamily="34" charset="0"/>
              </a:rPr>
              <a:t>ánalisis</a:t>
            </a:r>
            <a:r>
              <a:rPr lang="es-MX" altLang="es-ES" sz="1000" dirty="0">
                <a:latin typeface="Tahoma" pitchFamily="34" charset="0"/>
              </a:rPr>
              <a:t> del sector empresario, su ambiente y el mercado.</a:t>
            </a:r>
          </a:p>
          <a:p>
            <a:pPr eaLnBrk="1" hangingPunct="1">
              <a:buFontTx/>
              <a:buChar char="-"/>
            </a:pPr>
            <a:r>
              <a:rPr lang="es-MX" altLang="es-ES" sz="1000" dirty="0">
                <a:latin typeface="Tahoma" pitchFamily="34" charset="0"/>
              </a:rPr>
              <a:t>Los presupuestos económicos y financieros, proyecciones de ventas (precios y unidades), producción, costos, gastos, etc.</a:t>
            </a:r>
          </a:p>
          <a:p>
            <a:pPr eaLnBrk="1" hangingPunct="1">
              <a:buFontTx/>
              <a:buChar char="-"/>
            </a:pPr>
            <a:r>
              <a:rPr lang="es-MX" altLang="es-ES" sz="1000" dirty="0">
                <a:latin typeface="Tahoma" pitchFamily="34" charset="0"/>
              </a:rPr>
              <a:t>Análisis de la situación fiscal (aprovechamiento de ventajas impositivas, contingencias fiscales, etc.)</a:t>
            </a:r>
          </a:p>
          <a:p>
            <a:pPr eaLnBrk="1" hangingPunct="1">
              <a:buFontTx/>
              <a:buChar char="-"/>
            </a:pPr>
            <a:r>
              <a:rPr lang="es-MX" altLang="es-ES" sz="1000" dirty="0">
                <a:latin typeface="Tahoma" pitchFamily="34" charset="0"/>
              </a:rPr>
              <a:t>Interpretación de índices para la información financiera.</a:t>
            </a:r>
            <a:endParaRPr lang="es-ES" altLang="es-ES" sz="1000" dirty="0">
              <a:latin typeface="Tahom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939BFD8-A228-45EA-B1E4-4B8D334CAE34}" type="slidenum">
              <a:rPr lang="es-ES" altLang="es-ES" smtClean="0"/>
              <a:pPr/>
              <a:t>21</a:t>
            </a:fld>
            <a:endParaRPr lang="es-ES" altLang="es-ES"/>
          </a:p>
        </p:txBody>
      </p:sp>
      <p:sp>
        <p:nvSpPr>
          <p:cNvPr id="58371" name="Rectangle 2"/>
          <p:cNvSpPr>
            <a:spLocks noGrp="1" noRot="1" noChangeAspect="1" noChangeArrowheads="1" noTextEdit="1"/>
          </p:cNvSpPr>
          <p:nvPr>
            <p:ph type="sldImg"/>
          </p:nvPr>
        </p:nvSpPr>
        <p:spPr>
          <a:xfrm>
            <a:off x="1163638" y="701675"/>
            <a:ext cx="4586287" cy="3440113"/>
          </a:xfrm>
          <a:ln/>
        </p:spPr>
      </p:sp>
      <p:sp>
        <p:nvSpPr>
          <p:cNvPr id="58372"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a:latin typeface="Tahoma" pitchFamily="34" charset="0"/>
              </a:rPr>
              <a:t>I) Si bien el Balance me dice que bienes tengo y cómo me financio, no me dice si esto es suficiente o si gano más o menos plata que otros.  Hay algunos indices que me indican "Rentabilidad" o "Rotación" pero no me dicen si está bien o mal.</a:t>
            </a:r>
          </a:p>
          <a:p>
            <a:pPr eaLnBrk="1" hangingPunct="1"/>
            <a:r>
              <a:rPr lang="es-AR" altLang="es-ES" sz="1000">
                <a:latin typeface="Tahoma" pitchFamily="34" charset="0"/>
              </a:rPr>
              <a:t>II) Lo importante de los INDICES es conocer una media o STD del Mercado y de la Industria, para poder saber si esta empresa en particular tiene indices adecuados para el negocio en el que está desarrollándose o si puede cumplir con su estrategia y misión específica.</a:t>
            </a:r>
          </a:p>
          <a:p>
            <a:pPr eaLnBrk="1" hangingPunct="1"/>
            <a:endParaRPr lang="es-AR" altLang="es-ES" sz="1000">
              <a:latin typeface="Tahoma" pitchFamily="34" charset="0"/>
            </a:endParaRPr>
          </a:p>
          <a:p>
            <a:pPr eaLnBrk="1" hangingPunct="1"/>
            <a:r>
              <a:rPr lang="es-MX" altLang="es-ES" sz="1000">
                <a:latin typeface="Tahoma" pitchFamily="34" charset="0"/>
              </a:rPr>
              <a:t>Dentro del análisis e interpretación de la información financiera tenemos:</a:t>
            </a:r>
          </a:p>
          <a:p>
            <a:pPr eaLnBrk="1" hangingPunct="1">
              <a:buFontTx/>
              <a:buChar char="-"/>
            </a:pPr>
            <a:r>
              <a:rPr lang="es-MX" altLang="es-ES" sz="100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repetibilidad futura), etc. (EEPN, EOAF)</a:t>
            </a:r>
          </a:p>
          <a:p>
            <a:pPr eaLnBrk="1" hangingPunct="1">
              <a:buFontTx/>
              <a:buChar char="-"/>
            </a:pPr>
            <a:r>
              <a:rPr lang="es-MX" altLang="es-ES" sz="1000">
                <a:latin typeface="Tahoma" pitchFamily="34" charset="0"/>
              </a:rPr>
              <a:t>El ánalisis del sector empresario, su ambiente y el mercado.</a:t>
            </a:r>
          </a:p>
          <a:p>
            <a:pPr eaLnBrk="1" hangingPunct="1">
              <a:buFontTx/>
              <a:buChar char="-"/>
            </a:pPr>
            <a:r>
              <a:rPr lang="es-MX" altLang="es-ES" sz="1000">
                <a:latin typeface="Tahoma" pitchFamily="34" charset="0"/>
              </a:rPr>
              <a:t>Los presupuestos económicos y financieros, proyecciones de ventas (precios y unidades), producción, costos, gastos, etc.</a:t>
            </a:r>
          </a:p>
          <a:p>
            <a:pPr eaLnBrk="1" hangingPunct="1">
              <a:buFontTx/>
              <a:buChar char="-"/>
            </a:pPr>
            <a:r>
              <a:rPr lang="es-MX" altLang="es-ES" sz="1000">
                <a:latin typeface="Tahoma" pitchFamily="34" charset="0"/>
              </a:rPr>
              <a:t>Análisis de la situación fiscal (aprovechamiento de ventajas impositivas, contingencias fiscales, etc.)</a:t>
            </a:r>
          </a:p>
          <a:p>
            <a:pPr eaLnBrk="1" hangingPunct="1">
              <a:buFontTx/>
              <a:buChar char="-"/>
            </a:pPr>
            <a:r>
              <a:rPr lang="es-MX" altLang="es-ES" sz="1000">
                <a:latin typeface="Tahoma" pitchFamily="34" charset="0"/>
              </a:rPr>
              <a:t>Interpretación de índices para la información financiera.</a:t>
            </a:r>
            <a:endParaRPr lang="es-ES" altLang="es-ES" sz="1000">
              <a:latin typeface="Tahom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0752C9A-FE75-4582-9B3A-172CDE599FBE}" type="slidenum">
              <a:rPr lang="es-ES" altLang="es-ES" smtClean="0"/>
              <a:pPr/>
              <a:t>22</a:t>
            </a:fld>
            <a:endParaRPr lang="es-ES" altLang="es-ES"/>
          </a:p>
        </p:txBody>
      </p:sp>
      <p:sp>
        <p:nvSpPr>
          <p:cNvPr id="60419" name="Rectangle 2"/>
          <p:cNvSpPr>
            <a:spLocks noGrp="1" noRot="1" noChangeAspect="1" noChangeArrowheads="1" noTextEdit="1"/>
          </p:cNvSpPr>
          <p:nvPr>
            <p:ph type="sldImg"/>
          </p:nvPr>
        </p:nvSpPr>
        <p:spPr>
          <a:xfrm>
            <a:off x="1163638" y="701675"/>
            <a:ext cx="4586287" cy="3440113"/>
          </a:xfrm>
          <a:ln/>
        </p:spPr>
      </p:sp>
      <p:sp>
        <p:nvSpPr>
          <p:cNvPr id="60420"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 Si bien el Balance me dice que bienes tengo y cómo me financio, no me dice si esto es suficiente o si gano más o menos plata que otros.  Hay algunos </a:t>
            </a:r>
            <a:r>
              <a:rPr lang="es-AR" altLang="es-ES" sz="1000" dirty="0" err="1">
                <a:latin typeface="Tahoma" pitchFamily="34" charset="0"/>
              </a:rPr>
              <a:t>indices</a:t>
            </a:r>
            <a:r>
              <a:rPr lang="es-AR" altLang="es-ES" sz="1000" dirty="0">
                <a:latin typeface="Tahoma" pitchFamily="34" charset="0"/>
              </a:rPr>
              <a:t> que me indican "Rentabilidad" o "Rotación" pero no me dicen si está bien o mal.</a:t>
            </a:r>
          </a:p>
          <a:p>
            <a:pPr eaLnBrk="1" hangingPunct="1"/>
            <a:r>
              <a:rPr lang="es-AR" altLang="es-ES" sz="1000" dirty="0">
                <a:latin typeface="Tahoma" pitchFamily="34" charset="0"/>
              </a:rPr>
              <a:t>II) Lo importante de los INDICES es conocer una media o STD del Mercado y de la Industria, para poder saber si esta empresa en particular tiene </a:t>
            </a:r>
            <a:r>
              <a:rPr lang="es-AR" altLang="es-ES" sz="1000" dirty="0" err="1">
                <a:latin typeface="Tahoma" pitchFamily="34" charset="0"/>
              </a:rPr>
              <a:t>indices</a:t>
            </a:r>
            <a:r>
              <a:rPr lang="es-AR" altLang="es-ES" sz="1000" dirty="0">
                <a:latin typeface="Tahoma" pitchFamily="34" charset="0"/>
              </a:rPr>
              <a:t> adecuados para el negocio en el que está desarrollándose o si puede cumplir con su estrategia y misión específica.</a:t>
            </a:r>
          </a:p>
          <a:p>
            <a:pPr eaLnBrk="1" hangingPunct="1"/>
            <a:endParaRPr lang="es-AR" altLang="es-ES" sz="1000" dirty="0">
              <a:latin typeface="Tahoma" pitchFamily="34" charset="0"/>
            </a:endParaRPr>
          </a:p>
          <a:p>
            <a:pPr eaLnBrk="1" hangingPunct="1"/>
            <a:r>
              <a:rPr lang="es-MX" altLang="es-ES" sz="1000" dirty="0">
                <a:latin typeface="Tahoma" pitchFamily="34" charset="0"/>
              </a:rPr>
              <a:t>Dentro del análisis e interpretación de la información financiera tenemos:</a:t>
            </a:r>
          </a:p>
          <a:p>
            <a:pPr eaLnBrk="1" hangingPunct="1">
              <a:buFontTx/>
              <a:buChar char="-"/>
            </a:pPr>
            <a:r>
              <a:rPr lang="es-MX" altLang="es-ES" sz="1000" dirty="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a:t>
            </a:r>
            <a:r>
              <a:rPr lang="es-MX" altLang="es-ES" sz="1000" dirty="0" err="1">
                <a:latin typeface="Tahoma" pitchFamily="34" charset="0"/>
              </a:rPr>
              <a:t>repetibilidad</a:t>
            </a:r>
            <a:r>
              <a:rPr lang="es-MX" altLang="es-ES" sz="1000" dirty="0">
                <a:latin typeface="Tahoma" pitchFamily="34" charset="0"/>
              </a:rPr>
              <a:t> futura), etc. (EEPN, EOAF)</a:t>
            </a:r>
          </a:p>
          <a:p>
            <a:pPr eaLnBrk="1" hangingPunct="1">
              <a:buFontTx/>
              <a:buChar char="-"/>
            </a:pPr>
            <a:r>
              <a:rPr lang="es-MX" altLang="es-ES" sz="1000" dirty="0">
                <a:latin typeface="Tahoma" pitchFamily="34" charset="0"/>
              </a:rPr>
              <a:t>El </a:t>
            </a:r>
            <a:r>
              <a:rPr lang="es-MX" altLang="es-ES" sz="1000" dirty="0" err="1">
                <a:latin typeface="Tahoma" pitchFamily="34" charset="0"/>
              </a:rPr>
              <a:t>ánalisis</a:t>
            </a:r>
            <a:r>
              <a:rPr lang="es-MX" altLang="es-ES" sz="1000" dirty="0">
                <a:latin typeface="Tahoma" pitchFamily="34" charset="0"/>
              </a:rPr>
              <a:t> del sector empresario, su ambiente y el mercado.</a:t>
            </a:r>
          </a:p>
          <a:p>
            <a:pPr eaLnBrk="1" hangingPunct="1">
              <a:buFontTx/>
              <a:buChar char="-"/>
            </a:pPr>
            <a:r>
              <a:rPr lang="es-MX" altLang="es-ES" sz="1000" dirty="0">
                <a:latin typeface="Tahoma" pitchFamily="34" charset="0"/>
              </a:rPr>
              <a:t>Los presupuestos económicos y financieros, proyecciones de ventas (precios y unidades), producción, costos, gastos, etc.</a:t>
            </a:r>
          </a:p>
          <a:p>
            <a:pPr eaLnBrk="1" hangingPunct="1">
              <a:buFontTx/>
              <a:buChar char="-"/>
            </a:pPr>
            <a:r>
              <a:rPr lang="es-MX" altLang="es-ES" sz="1000" dirty="0">
                <a:latin typeface="Tahoma" pitchFamily="34" charset="0"/>
              </a:rPr>
              <a:t>Análisis de la situación fiscal (aprovechamiento de ventajas impositivas, contingencias fiscales, etc.)</a:t>
            </a:r>
          </a:p>
          <a:p>
            <a:pPr eaLnBrk="1" hangingPunct="1">
              <a:buFontTx/>
              <a:buChar char="-"/>
            </a:pPr>
            <a:r>
              <a:rPr lang="es-MX" altLang="es-ES" sz="1000" dirty="0">
                <a:latin typeface="Tahoma" pitchFamily="34" charset="0"/>
              </a:rPr>
              <a:t>Interpretación de índices para la información financiera.</a:t>
            </a:r>
            <a:endParaRPr lang="es-ES" altLang="es-ES" sz="1000" dirty="0">
              <a:latin typeface="Tahom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DC45A15-8309-427A-8AD1-D068C36393D9}" type="slidenum">
              <a:rPr lang="es-ES" altLang="es-ES" smtClean="0"/>
              <a:pPr/>
              <a:t>23</a:t>
            </a:fld>
            <a:endParaRPr lang="es-ES" altLang="es-ES"/>
          </a:p>
        </p:txBody>
      </p:sp>
      <p:sp>
        <p:nvSpPr>
          <p:cNvPr id="62467" name="Rectangle 2"/>
          <p:cNvSpPr>
            <a:spLocks noGrp="1" noRot="1" noChangeAspect="1" noChangeArrowheads="1" noTextEdit="1"/>
          </p:cNvSpPr>
          <p:nvPr>
            <p:ph type="sldImg"/>
          </p:nvPr>
        </p:nvSpPr>
        <p:spPr>
          <a:xfrm>
            <a:off x="1163638" y="701675"/>
            <a:ext cx="4586287" cy="3440113"/>
          </a:xfrm>
          <a:ln/>
        </p:spPr>
      </p:sp>
      <p:sp>
        <p:nvSpPr>
          <p:cNvPr id="62468"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a:latin typeface="Tahoma" pitchFamily="34" charset="0"/>
              </a:rPr>
              <a:t>I) Si bien el Balance me dice que bienes tengo y cómo me financio, no me dice si esto es suficiente o si gano más o menos plata que otros.  Hay algunos indices que me indican "Rentabilidad" o "Rotación" pero no me dicen si está bien o mal.</a:t>
            </a:r>
          </a:p>
          <a:p>
            <a:pPr eaLnBrk="1" hangingPunct="1"/>
            <a:r>
              <a:rPr lang="es-AR" altLang="es-ES" sz="1000">
                <a:latin typeface="Tahoma" pitchFamily="34" charset="0"/>
              </a:rPr>
              <a:t>II) Lo importante de los INDICES es conocer una media o STD del Mercado y de la Industria, para poder saber si esta empresa en particular tiene indices adecuados para el negocio en el que está desarrollándose o si puede cumplir con su estrategia y misión específica.</a:t>
            </a:r>
          </a:p>
          <a:p>
            <a:pPr eaLnBrk="1" hangingPunct="1"/>
            <a:endParaRPr lang="es-AR" altLang="es-ES" sz="1000">
              <a:latin typeface="Tahoma" pitchFamily="34" charset="0"/>
            </a:endParaRPr>
          </a:p>
          <a:p>
            <a:pPr eaLnBrk="1" hangingPunct="1"/>
            <a:r>
              <a:rPr lang="es-MX" altLang="es-ES" sz="1000">
                <a:latin typeface="Tahoma" pitchFamily="34" charset="0"/>
              </a:rPr>
              <a:t>Dentro del análisis e interpretación de la información financiera tenemos:</a:t>
            </a:r>
          </a:p>
          <a:p>
            <a:pPr eaLnBrk="1" hangingPunct="1">
              <a:buFontTx/>
              <a:buChar char="-"/>
            </a:pPr>
            <a:r>
              <a:rPr lang="es-MX" altLang="es-ES" sz="100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repetibilidad futura), etc. (EEPN, EOAF)</a:t>
            </a:r>
          </a:p>
          <a:p>
            <a:pPr eaLnBrk="1" hangingPunct="1">
              <a:buFontTx/>
              <a:buChar char="-"/>
            </a:pPr>
            <a:r>
              <a:rPr lang="es-MX" altLang="es-ES" sz="1000">
                <a:latin typeface="Tahoma" pitchFamily="34" charset="0"/>
              </a:rPr>
              <a:t>El ánalisis del sector empresario, su ambiente y el mercado.</a:t>
            </a:r>
          </a:p>
          <a:p>
            <a:pPr eaLnBrk="1" hangingPunct="1">
              <a:buFontTx/>
              <a:buChar char="-"/>
            </a:pPr>
            <a:r>
              <a:rPr lang="es-MX" altLang="es-ES" sz="1000">
                <a:latin typeface="Tahoma" pitchFamily="34" charset="0"/>
              </a:rPr>
              <a:t>Los presupuestos económicos y financieros, proyecciones de ventas (precios y unidades), producción, costos, gastos, etc.</a:t>
            </a:r>
          </a:p>
          <a:p>
            <a:pPr eaLnBrk="1" hangingPunct="1">
              <a:buFontTx/>
              <a:buChar char="-"/>
            </a:pPr>
            <a:r>
              <a:rPr lang="es-MX" altLang="es-ES" sz="1000">
                <a:latin typeface="Tahoma" pitchFamily="34" charset="0"/>
              </a:rPr>
              <a:t>Análisis de la situación fiscal (aprovechamiento de ventajas impositivas, contingencias fiscales, etc.)</a:t>
            </a:r>
          </a:p>
          <a:p>
            <a:pPr eaLnBrk="1" hangingPunct="1">
              <a:buFontTx/>
              <a:buChar char="-"/>
            </a:pPr>
            <a:r>
              <a:rPr lang="es-MX" altLang="es-ES" sz="1000">
                <a:latin typeface="Tahoma" pitchFamily="34" charset="0"/>
              </a:rPr>
              <a:t>Interpretación de índices para la información financiera.</a:t>
            </a:r>
            <a:endParaRPr lang="es-ES" altLang="es-ES" sz="1000">
              <a:latin typeface="Tahoma"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510BF6AE-D138-4B43-9BF3-69CF703BF317}" type="slidenum">
              <a:rPr lang="es-ES" altLang="es-ES" smtClean="0"/>
              <a:pPr/>
              <a:t>24</a:t>
            </a:fld>
            <a:endParaRPr lang="es-ES" altLang="es-ES"/>
          </a:p>
        </p:txBody>
      </p:sp>
      <p:sp>
        <p:nvSpPr>
          <p:cNvPr id="64515" name="Rectangle 2"/>
          <p:cNvSpPr>
            <a:spLocks noGrp="1" noRot="1" noChangeAspect="1" noChangeArrowheads="1" noTextEdit="1"/>
          </p:cNvSpPr>
          <p:nvPr>
            <p:ph type="sldImg"/>
          </p:nvPr>
        </p:nvSpPr>
        <p:spPr>
          <a:xfrm>
            <a:off x="1163638" y="701675"/>
            <a:ext cx="4586287" cy="3440113"/>
          </a:xfrm>
          <a:ln/>
        </p:spPr>
      </p:sp>
      <p:sp>
        <p:nvSpPr>
          <p:cNvPr id="64516" name="Rectangle 3"/>
          <p:cNvSpPr>
            <a:spLocks noGrp="1" noChangeArrowheads="1"/>
          </p:cNvSpPr>
          <p:nvPr>
            <p:ph type="body" idx="1"/>
          </p:nvPr>
        </p:nvSpPr>
        <p:spPr>
          <a:xfrm>
            <a:off x="931863" y="4351338"/>
            <a:ext cx="5048250" cy="4141787"/>
          </a:xfrm>
          <a:noFill/>
          <a:ln/>
        </p:spPr>
        <p:txBody>
          <a:bodyPr/>
          <a:lstStyle/>
          <a:p>
            <a:pPr eaLnBrk="1" hangingPunct="1"/>
            <a:endParaRPr lang="es-ES" altLang="es-ES" sz="1000" dirty="0">
              <a:latin typeface="Tahoma"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13" name="12 Rectángulo redondeado"/>
          <p:cNvSpPr/>
          <p:nvPr/>
        </p:nvSpPr>
        <p:spPr>
          <a:xfrm>
            <a:off x="65313" y="69756"/>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119" indent="0" algn="ctr">
              <a:buNone/>
            </a:lvl2pPr>
            <a:lvl3pPr marL="914239" indent="0" algn="ctr">
              <a:buNone/>
            </a:lvl3pPr>
            <a:lvl4pPr marL="1371358" indent="0" algn="ctr">
              <a:buNone/>
            </a:lvl4pPr>
            <a:lvl5pPr marL="1828477" indent="0" algn="ctr">
              <a:buNone/>
            </a:lvl5pPr>
            <a:lvl6pPr marL="2285596" indent="0" algn="ctr">
              <a:buNone/>
            </a:lvl6pPr>
            <a:lvl7pPr marL="2742716" indent="0" algn="ctr">
              <a:buNone/>
            </a:lvl7pPr>
            <a:lvl8pPr marL="3199835" indent="0" algn="ctr">
              <a:buNone/>
            </a:lvl8pPr>
            <a:lvl9pPr marL="3656954"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17" name="16 Marcador de pie de página"/>
          <p:cNvSpPr>
            <a:spLocks noGrp="1"/>
          </p:cNvSpPr>
          <p:nvPr>
            <p:ph type="ftr" sz="quarter" idx="11"/>
          </p:nvPr>
        </p:nvSpPr>
        <p:spPr/>
        <p:txBody>
          <a:bodyPr/>
          <a:lstStyle/>
          <a:p>
            <a:endParaRPr lang="es-MX" dirty="0"/>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67A8E323-4F12-41B3-A9A1-4F3427AE86FC}" type="slidenum">
              <a:rPr lang="es-MX" smtClean="0"/>
              <a:pPr/>
              <a:t>‹Nº›</a:t>
            </a:fld>
            <a:endParaRPr lang="es-MX" dirty="0"/>
          </a:p>
        </p:txBody>
      </p:sp>
      <p:sp>
        <p:nvSpPr>
          <p:cNvPr id="7" name="6 Rectángulo"/>
          <p:cNvSpPr/>
          <p:nvPr/>
        </p:nvSpPr>
        <p:spPr>
          <a:xfrm>
            <a:off x="62931" y="1449304"/>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0" name="9 Rectángulo"/>
          <p:cNvSpPr/>
          <p:nvPr/>
        </p:nvSpPr>
        <p:spPr>
          <a:xfrm>
            <a:off x="62931" y="1396721"/>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8" name="7 Título"/>
          <p:cNvSpPr>
            <a:spLocks noGrp="1"/>
          </p:cNvSpPr>
          <p:nvPr>
            <p:ph type="ctrTitle"/>
          </p:nvPr>
        </p:nvSpPr>
        <p:spPr>
          <a:xfrm>
            <a:off x="457200" y="1505931"/>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2"/>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1"/>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62001" y="762000"/>
            <a:ext cx="79248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838201" y="2362201"/>
            <a:ext cx="3770313"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760913" y="2362201"/>
            <a:ext cx="3770312"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a:xfrm>
            <a:off x="2438401" y="6248400"/>
            <a:ext cx="2130425" cy="474663"/>
          </a:xfrm>
        </p:spPr>
        <p:txBody>
          <a:bodyPr/>
          <a:lstStyle>
            <a:lvl1pPr>
              <a:defRPr/>
            </a:lvl1pPr>
          </a:lstStyle>
          <a:p>
            <a:endParaRPr lang="es-AR"/>
          </a:p>
        </p:txBody>
      </p:sp>
      <p:sp>
        <p:nvSpPr>
          <p:cNvPr id="6" name="5 Marcador de pie de página"/>
          <p:cNvSpPr>
            <a:spLocks noGrp="1"/>
          </p:cNvSpPr>
          <p:nvPr>
            <p:ph type="ftr" sz="quarter" idx="11"/>
          </p:nvPr>
        </p:nvSpPr>
        <p:spPr>
          <a:xfrm>
            <a:off x="5791200" y="6248400"/>
            <a:ext cx="2897188" cy="474663"/>
          </a:xfrm>
        </p:spPr>
        <p:txBody>
          <a:bodyPr/>
          <a:lstStyle>
            <a:lvl1pPr>
              <a:defRPr/>
            </a:lvl1pPr>
          </a:lstStyle>
          <a:p>
            <a:endParaRPr lang="es-AR"/>
          </a:p>
        </p:txBody>
      </p:sp>
      <p:sp>
        <p:nvSpPr>
          <p:cNvPr id="7" name="6 Marcador de número de diapositiva"/>
          <p:cNvSpPr>
            <a:spLocks noGrp="1"/>
          </p:cNvSpPr>
          <p:nvPr>
            <p:ph type="sldNum" sz="quarter" idx="12"/>
          </p:nvPr>
        </p:nvSpPr>
        <p:spPr>
          <a:xfrm>
            <a:off x="84139" y="6242050"/>
            <a:ext cx="587375" cy="488950"/>
          </a:xfrm>
        </p:spPr>
        <p:txBody>
          <a:bodyPr/>
          <a:lstStyle>
            <a:lvl1pPr>
              <a:defRPr/>
            </a:lvl1pPr>
          </a:lstStyle>
          <a:p>
            <a:fld id="{035B925C-0508-4809-BBE1-5BD0B703B7BC}" type="slidenum">
              <a:rPr lang="es-AR"/>
              <a:pPr/>
              <a:t>‹Nº›</a:t>
            </a:fld>
            <a:endParaRPr lang="es-AR"/>
          </a:p>
        </p:txBody>
      </p:sp>
    </p:spTree>
    <p:extLst>
      <p:ext uri="{BB962C8B-B14F-4D97-AF65-F5344CB8AC3E}">
        <p14:creationId xmlns:p14="http://schemas.microsoft.com/office/powerpoint/2010/main" val="4082401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3880874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60"/>
        <p:cNvGrpSpPr/>
        <p:nvPr/>
      </p:nvGrpSpPr>
      <p:grpSpPr>
        <a:xfrm>
          <a:off x="0" y="0"/>
          <a:ext cx="0" cy="0"/>
          <a:chOff x="0" y="0"/>
          <a:chExt cx="0" cy="0"/>
        </a:xfrm>
      </p:grpSpPr>
      <p:sp>
        <p:nvSpPr>
          <p:cNvPr id="161" name="Google Shape;161;p120"/>
          <p:cNvSpPr txBox="1">
            <a:spLocks noGrp="1"/>
          </p:cNvSpPr>
          <p:nvPr>
            <p:ph type="ftr" idx="11"/>
          </p:nvPr>
        </p:nvSpPr>
        <p:spPr>
          <a:xfrm>
            <a:off x="3196277" y="6024903"/>
            <a:ext cx="136683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20"/>
          <p:cNvSpPr txBox="1">
            <a:spLocks noGrp="1"/>
          </p:cNvSpPr>
          <p:nvPr>
            <p:ph type="sldNum" idx="12"/>
          </p:nvPr>
        </p:nvSpPr>
        <p:spPr>
          <a:xfrm>
            <a:off x="5936895" y="6024903"/>
            <a:ext cx="10071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00000"/>
                </a:solidFill>
                <a:latin typeface="Georgia"/>
                <a:ea typeface="Georgia"/>
                <a:cs typeface="Georgia"/>
                <a:sym typeface="Georgia"/>
              </a:defRPr>
            </a:lvl9pPr>
          </a:lstStyle>
          <a:p>
            <a:fld id="{00000000-1234-1234-1234-123412341234}" type="slidenum">
              <a:rPr lang="en-US" smtClean="0"/>
              <a:pPr/>
              <a:t>‹Nº›</a:t>
            </a:fld>
            <a:endParaRPr lang="en-US"/>
          </a:p>
        </p:txBody>
      </p:sp>
      <p:sp>
        <p:nvSpPr>
          <p:cNvPr id="163" name="Google Shape;163;p120"/>
          <p:cNvSpPr>
            <a:spLocks noGrp="1"/>
          </p:cNvSpPr>
          <p:nvPr>
            <p:ph type="chart" idx="2"/>
          </p:nvPr>
        </p:nvSpPr>
        <p:spPr>
          <a:xfrm>
            <a:off x="427038" y="1441452"/>
            <a:ext cx="8267700" cy="4207185"/>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440"/>
              </a:spcBef>
              <a:spcAft>
                <a:spcPts val="0"/>
              </a:spcAft>
              <a:buClr>
                <a:schemeClr val="dk1"/>
              </a:buClr>
              <a:buSzPts val="2200"/>
              <a:buFont typeface="Arial"/>
              <a:buNone/>
              <a:defRPr sz="2200" b="0" i="0" u="none" strike="noStrike" cap="none">
                <a:solidFill>
                  <a:schemeClr val="dk1"/>
                </a:solidFill>
                <a:latin typeface="Georgia"/>
                <a:ea typeface="Georgia"/>
                <a:cs typeface="Georgia"/>
                <a:sym typeface="Georgia"/>
              </a:defRPr>
            </a:lvl1pPr>
            <a:lvl2pPr marR="0" lvl="1" algn="l" rtl="0">
              <a:lnSpc>
                <a:spcPct val="80000"/>
              </a:lnSpc>
              <a:spcBef>
                <a:spcPts val="440"/>
              </a:spcBef>
              <a:spcAft>
                <a:spcPts val="0"/>
              </a:spcAft>
              <a:buClr>
                <a:schemeClr val="dk1"/>
              </a:buClr>
              <a:buSzPts val="2200"/>
              <a:buFont typeface="Arial"/>
              <a:buChar char="–"/>
              <a:defRPr sz="2200" b="0" i="0" u="none" strike="noStrike" cap="none">
                <a:solidFill>
                  <a:schemeClr val="dk1"/>
                </a:solidFill>
                <a:latin typeface="Georgia"/>
                <a:ea typeface="Georgia"/>
                <a:cs typeface="Georgia"/>
                <a:sym typeface="Georgia"/>
              </a:defRPr>
            </a:lvl2pPr>
            <a:lvl3pPr marR="0" lvl="2" algn="l" rtl="0">
              <a:lnSpc>
                <a:spcPct val="80000"/>
              </a:lnSpc>
              <a:spcBef>
                <a:spcPts val="440"/>
              </a:spcBef>
              <a:spcAft>
                <a:spcPts val="0"/>
              </a:spcAft>
              <a:buClr>
                <a:schemeClr val="dk1"/>
              </a:buClr>
              <a:buSzPts val="2200"/>
              <a:buFont typeface="Arial"/>
              <a:buChar char="•"/>
              <a:defRPr sz="2200" b="0" i="0" u="none" strike="noStrike" cap="none">
                <a:solidFill>
                  <a:schemeClr val="dk1"/>
                </a:solidFill>
                <a:latin typeface="Georgia"/>
                <a:ea typeface="Georgia"/>
                <a:cs typeface="Georgia"/>
                <a:sym typeface="Georgia"/>
              </a:defRPr>
            </a:lvl3pPr>
            <a:lvl4pPr marR="0" lvl="3" algn="l" rtl="0">
              <a:lnSpc>
                <a:spcPct val="80000"/>
              </a:lnSpc>
              <a:spcBef>
                <a:spcPts val="440"/>
              </a:spcBef>
              <a:spcAft>
                <a:spcPts val="0"/>
              </a:spcAft>
              <a:buClr>
                <a:schemeClr val="dk1"/>
              </a:buClr>
              <a:buSzPts val="2200"/>
              <a:buFont typeface="Arial"/>
              <a:buChar char="–"/>
              <a:defRPr sz="2200" b="0" i="0" u="none" strike="noStrike" cap="none">
                <a:solidFill>
                  <a:schemeClr val="dk1"/>
                </a:solidFill>
                <a:latin typeface="Georgia"/>
                <a:ea typeface="Georgia"/>
                <a:cs typeface="Georgia"/>
                <a:sym typeface="Georgia"/>
              </a:defRPr>
            </a:lvl4pPr>
            <a:lvl5pPr marR="0" lvl="4" algn="l" rtl="0">
              <a:lnSpc>
                <a:spcPct val="80000"/>
              </a:lnSpc>
              <a:spcBef>
                <a:spcPts val="440"/>
              </a:spcBef>
              <a:spcAft>
                <a:spcPts val="0"/>
              </a:spcAft>
              <a:buClr>
                <a:schemeClr val="dk1"/>
              </a:buClr>
              <a:buSzPts val="2200"/>
              <a:buFont typeface="Arial"/>
              <a:buChar char="»"/>
              <a:defRPr sz="2200" b="0" i="0" u="none" strike="noStrike" cap="none">
                <a:solidFill>
                  <a:schemeClr val="dk1"/>
                </a:solidFill>
                <a:latin typeface="Georgia"/>
                <a:ea typeface="Georgia"/>
                <a:cs typeface="Georgia"/>
                <a:sym typeface="Georg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5" name="Google Shape;165;p120"/>
          <p:cNvSpPr txBox="1">
            <a:spLocks noGrp="1"/>
          </p:cNvSpPr>
          <p:nvPr>
            <p:ph type="title"/>
          </p:nvPr>
        </p:nvSpPr>
        <p:spPr>
          <a:xfrm>
            <a:off x="315405" y="402801"/>
            <a:ext cx="2784030" cy="103949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200"/>
              <a:buFont typeface="Georgia"/>
              <a:buNone/>
              <a:defRPr sz="2200">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13782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8"/>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3"/>
            <a:ext cx="6400800" cy="1752600"/>
          </a:xfrm>
        </p:spPr>
        <p:txBody>
          <a:bodyPr/>
          <a:lstStyle>
            <a:lvl1pPr marL="0" indent="0" algn="ctr">
              <a:buNone/>
              <a:defRPr>
                <a:solidFill>
                  <a:schemeClr val="tx1">
                    <a:tint val="75000"/>
                  </a:schemeClr>
                </a:solidFill>
              </a:defRPr>
            </a:lvl1pPr>
            <a:lvl2pPr marL="456958" indent="0" algn="ctr">
              <a:buNone/>
              <a:defRPr>
                <a:solidFill>
                  <a:schemeClr val="tx1">
                    <a:tint val="75000"/>
                  </a:schemeClr>
                </a:solidFill>
              </a:defRPr>
            </a:lvl2pPr>
            <a:lvl3pPr marL="913916" indent="0" algn="ctr">
              <a:buNone/>
              <a:defRPr>
                <a:solidFill>
                  <a:schemeClr val="tx1">
                    <a:tint val="75000"/>
                  </a:schemeClr>
                </a:solidFill>
              </a:defRPr>
            </a:lvl3pPr>
            <a:lvl4pPr marL="1370874" indent="0" algn="ctr">
              <a:buNone/>
              <a:defRPr>
                <a:solidFill>
                  <a:schemeClr val="tx1">
                    <a:tint val="75000"/>
                  </a:schemeClr>
                </a:solidFill>
              </a:defRPr>
            </a:lvl4pPr>
            <a:lvl5pPr marL="1827832" indent="0" algn="ctr">
              <a:buNone/>
              <a:defRPr>
                <a:solidFill>
                  <a:schemeClr val="tx1">
                    <a:tint val="75000"/>
                  </a:schemeClr>
                </a:solidFill>
              </a:defRPr>
            </a:lvl5pPr>
            <a:lvl6pPr marL="2284789" indent="0" algn="ctr">
              <a:buNone/>
              <a:defRPr>
                <a:solidFill>
                  <a:schemeClr val="tx1">
                    <a:tint val="75000"/>
                  </a:schemeClr>
                </a:solidFill>
              </a:defRPr>
            </a:lvl6pPr>
            <a:lvl7pPr marL="2741748" indent="0" algn="ctr">
              <a:buNone/>
              <a:defRPr>
                <a:solidFill>
                  <a:schemeClr val="tx1">
                    <a:tint val="75000"/>
                  </a:schemeClr>
                </a:solidFill>
              </a:defRPr>
            </a:lvl7pPr>
            <a:lvl8pPr marL="3198706" indent="0" algn="ctr">
              <a:buNone/>
              <a:defRPr>
                <a:solidFill>
                  <a:schemeClr val="tx1">
                    <a:tint val="75000"/>
                  </a:schemeClr>
                </a:solidFill>
              </a:defRPr>
            </a:lvl8pPr>
            <a:lvl9pPr marL="3655663"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598AE01C-959E-470B-A885-CBF66405B694}" type="datetime1">
              <a:rPr lang="es-ES" smtClean="0">
                <a:solidFill>
                  <a:prstClr val="black">
                    <a:tint val="75000"/>
                  </a:prstClr>
                </a:solidFill>
              </a:rPr>
              <a:pPr/>
              <a:t>06/06/2023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60373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A7CB982B-AA95-41F8-9D40-5410F742D978}" type="datetime1">
              <a:rPr lang="es-ES" smtClean="0">
                <a:solidFill>
                  <a:prstClr val="black">
                    <a:tint val="75000"/>
                  </a:prstClr>
                </a:solidFill>
              </a:rPr>
              <a:pPr/>
              <a:t>06/06/2023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0943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6958" indent="0">
              <a:buNone/>
              <a:defRPr sz="1800">
                <a:solidFill>
                  <a:schemeClr val="tx1">
                    <a:tint val="75000"/>
                  </a:schemeClr>
                </a:solidFill>
              </a:defRPr>
            </a:lvl2pPr>
            <a:lvl3pPr marL="913916" indent="0">
              <a:buNone/>
              <a:defRPr sz="1600">
                <a:solidFill>
                  <a:schemeClr val="tx1">
                    <a:tint val="75000"/>
                  </a:schemeClr>
                </a:solidFill>
              </a:defRPr>
            </a:lvl3pPr>
            <a:lvl4pPr marL="1370874" indent="0">
              <a:buNone/>
              <a:defRPr sz="1400">
                <a:solidFill>
                  <a:schemeClr val="tx1">
                    <a:tint val="75000"/>
                  </a:schemeClr>
                </a:solidFill>
              </a:defRPr>
            </a:lvl4pPr>
            <a:lvl5pPr marL="1827832" indent="0">
              <a:buNone/>
              <a:defRPr sz="1400">
                <a:solidFill>
                  <a:schemeClr val="tx1">
                    <a:tint val="75000"/>
                  </a:schemeClr>
                </a:solidFill>
              </a:defRPr>
            </a:lvl5pPr>
            <a:lvl6pPr marL="2284789" indent="0">
              <a:buNone/>
              <a:defRPr sz="1400">
                <a:solidFill>
                  <a:schemeClr val="tx1">
                    <a:tint val="75000"/>
                  </a:schemeClr>
                </a:solidFill>
              </a:defRPr>
            </a:lvl6pPr>
            <a:lvl7pPr marL="2741748" indent="0">
              <a:buNone/>
              <a:defRPr sz="1400">
                <a:solidFill>
                  <a:schemeClr val="tx1">
                    <a:tint val="75000"/>
                  </a:schemeClr>
                </a:solidFill>
              </a:defRPr>
            </a:lvl7pPr>
            <a:lvl8pPr marL="3198706" indent="0">
              <a:buNone/>
              <a:defRPr sz="1400">
                <a:solidFill>
                  <a:schemeClr val="tx1">
                    <a:tint val="75000"/>
                  </a:schemeClr>
                </a:solidFill>
              </a:defRPr>
            </a:lvl8pPr>
            <a:lvl9pPr marL="3655663"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1F9BAC11-80AE-4D6C-BB58-F78FD467B787}" type="datetime1">
              <a:rPr lang="es-ES" smtClean="0">
                <a:solidFill>
                  <a:prstClr val="black">
                    <a:tint val="75000"/>
                  </a:prstClr>
                </a:solidFill>
              </a:rPr>
              <a:pPr/>
              <a:t>06/06/2023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7085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534988" y="1763713"/>
            <a:ext cx="4735512"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422903" y="1763713"/>
            <a:ext cx="4735513"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0A51436A-D064-4DE8-AB5C-CB60680B9265}" type="datetime1">
              <a:rPr lang="es-ES" smtClean="0">
                <a:solidFill>
                  <a:prstClr val="black">
                    <a:tint val="75000"/>
                  </a:prstClr>
                </a:solidFill>
              </a:rPr>
              <a:pPr/>
              <a:t>06/06/2023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307028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9"/>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6958" indent="0">
              <a:buNone/>
              <a:defRPr sz="2000" b="1"/>
            </a:lvl2pPr>
            <a:lvl3pPr marL="913916" indent="0">
              <a:buNone/>
              <a:defRPr sz="1800" b="1"/>
            </a:lvl3pPr>
            <a:lvl4pPr marL="1370874" indent="0">
              <a:buNone/>
              <a:defRPr sz="1600" b="1"/>
            </a:lvl4pPr>
            <a:lvl5pPr marL="1827832" indent="0">
              <a:buNone/>
              <a:defRPr sz="1600" b="1"/>
            </a:lvl5pPr>
            <a:lvl6pPr marL="2284789" indent="0">
              <a:buNone/>
              <a:defRPr sz="1600" b="1"/>
            </a:lvl6pPr>
            <a:lvl7pPr marL="2741748" indent="0">
              <a:buNone/>
              <a:defRPr sz="1600" b="1"/>
            </a:lvl7pPr>
            <a:lvl8pPr marL="3198706" indent="0">
              <a:buNone/>
              <a:defRPr sz="1600" b="1"/>
            </a:lvl8pPr>
            <a:lvl9pPr marL="3655663"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8" y="1535113"/>
            <a:ext cx="4041775" cy="639762"/>
          </a:xfrm>
        </p:spPr>
        <p:txBody>
          <a:bodyPr anchor="b"/>
          <a:lstStyle>
            <a:lvl1pPr marL="0" indent="0">
              <a:buNone/>
              <a:defRPr sz="2400" b="1"/>
            </a:lvl1pPr>
            <a:lvl2pPr marL="456958" indent="0">
              <a:buNone/>
              <a:defRPr sz="2000" b="1"/>
            </a:lvl2pPr>
            <a:lvl3pPr marL="913916" indent="0">
              <a:buNone/>
              <a:defRPr sz="1800" b="1"/>
            </a:lvl3pPr>
            <a:lvl4pPr marL="1370874" indent="0">
              <a:buNone/>
              <a:defRPr sz="1600" b="1"/>
            </a:lvl4pPr>
            <a:lvl5pPr marL="1827832" indent="0">
              <a:buNone/>
              <a:defRPr sz="1600" b="1"/>
            </a:lvl5pPr>
            <a:lvl6pPr marL="2284789" indent="0">
              <a:buNone/>
              <a:defRPr sz="1600" b="1"/>
            </a:lvl6pPr>
            <a:lvl7pPr marL="2741748" indent="0">
              <a:buNone/>
              <a:defRPr sz="1600" b="1"/>
            </a:lvl7pPr>
            <a:lvl8pPr marL="3198706" indent="0">
              <a:buNone/>
              <a:defRPr sz="1600" b="1"/>
            </a:lvl8pPr>
            <a:lvl9pPr marL="3655663"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BAD3A5E5-E900-4D95-9EF7-1A45653BA14C}" type="datetime1">
              <a:rPr lang="es-ES" smtClean="0">
                <a:solidFill>
                  <a:prstClr val="black">
                    <a:tint val="75000"/>
                  </a:prstClr>
                </a:solidFill>
              </a:rPr>
              <a:pPr/>
              <a:t>06/06/2023</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2717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6F9F5F7F-20F4-4D7C-81EA-A4902A10F8C2}" type="datetime1">
              <a:rPr lang="es-ES" smtClean="0">
                <a:solidFill>
                  <a:prstClr val="black">
                    <a:tint val="75000"/>
                  </a:prstClr>
                </a:solidFill>
              </a:rPr>
              <a:pPr/>
              <a:t>06/06/2023</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379559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B9A9C73-8133-4F83-A6BF-32EA090CA3FD}" type="datetime1">
              <a:rPr lang="es-ES" smtClean="0">
                <a:solidFill>
                  <a:prstClr val="black">
                    <a:tint val="75000"/>
                  </a:prstClr>
                </a:solidFill>
              </a:rPr>
              <a:pPr/>
              <a:t>06/06/2023</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877611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3"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3" y="1435100"/>
            <a:ext cx="3008313" cy="4691063"/>
          </a:xfrm>
        </p:spPr>
        <p:txBody>
          <a:bodyPr/>
          <a:lstStyle>
            <a:lvl1pPr marL="0" indent="0">
              <a:buNone/>
              <a:defRPr sz="1400"/>
            </a:lvl1pPr>
            <a:lvl2pPr marL="456958" indent="0">
              <a:buNone/>
              <a:defRPr sz="1200"/>
            </a:lvl2pPr>
            <a:lvl3pPr marL="913916" indent="0">
              <a:buNone/>
              <a:defRPr sz="1000"/>
            </a:lvl3pPr>
            <a:lvl4pPr marL="1370874" indent="0">
              <a:buNone/>
              <a:defRPr sz="900"/>
            </a:lvl4pPr>
            <a:lvl5pPr marL="1827832" indent="0">
              <a:buNone/>
              <a:defRPr sz="900"/>
            </a:lvl5pPr>
            <a:lvl6pPr marL="2284789" indent="0">
              <a:buNone/>
              <a:defRPr sz="900"/>
            </a:lvl6pPr>
            <a:lvl7pPr marL="2741748" indent="0">
              <a:buNone/>
              <a:defRPr sz="900"/>
            </a:lvl7pPr>
            <a:lvl8pPr marL="3198706" indent="0">
              <a:buNone/>
              <a:defRPr sz="900"/>
            </a:lvl8pPr>
            <a:lvl9pPr marL="3655663"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2C00104-5CFA-49D2-88B4-6A7DE0FAC269}" type="datetime1">
              <a:rPr lang="es-ES" smtClean="0">
                <a:solidFill>
                  <a:prstClr val="black">
                    <a:tint val="75000"/>
                  </a:prstClr>
                </a:solidFill>
              </a:rPr>
              <a:pPr/>
              <a:t>06/06/2023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16788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6958" indent="0">
              <a:buNone/>
              <a:defRPr sz="2800"/>
            </a:lvl2pPr>
            <a:lvl3pPr marL="913916" indent="0">
              <a:buNone/>
              <a:defRPr sz="2400"/>
            </a:lvl3pPr>
            <a:lvl4pPr marL="1370874" indent="0">
              <a:buNone/>
              <a:defRPr sz="2000"/>
            </a:lvl4pPr>
            <a:lvl5pPr marL="1827832" indent="0">
              <a:buNone/>
              <a:defRPr sz="2000"/>
            </a:lvl5pPr>
            <a:lvl6pPr marL="2284789" indent="0">
              <a:buNone/>
              <a:defRPr sz="2000"/>
            </a:lvl6pPr>
            <a:lvl7pPr marL="2741748" indent="0">
              <a:buNone/>
              <a:defRPr sz="2000"/>
            </a:lvl7pPr>
            <a:lvl8pPr marL="3198706" indent="0">
              <a:buNone/>
              <a:defRPr sz="2000"/>
            </a:lvl8pPr>
            <a:lvl9pPr marL="3655663"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6958" indent="0">
              <a:buNone/>
              <a:defRPr sz="1200"/>
            </a:lvl2pPr>
            <a:lvl3pPr marL="913916" indent="0">
              <a:buNone/>
              <a:defRPr sz="1000"/>
            </a:lvl3pPr>
            <a:lvl4pPr marL="1370874" indent="0">
              <a:buNone/>
              <a:defRPr sz="900"/>
            </a:lvl4pPr>
            <a:lvl5pPr marL="1827832" indent="0">
              <a:buNone/>
              <a:defRPr sz="900"/>
            </a:lvl5pPr>
            <a:lvl6pPr marL="2284789" indent="0">
              <a:buNone/>
              <a:defRPr sz="900"/>
            </a:lvl6pPr>
            <a:lvl7pPr marL="2741748" indent="0">
              <a:buNone/>
              <a:defRPr sz="900"/>
            </a:lvl7pPr>
            <a:lvl8pPr marL="3198706" indent="0">
              <a:buNone/>
              <a:defRPr sz="900"/>
            </a:lvl8pPr>
            <a:lvl9pPr marL="3655663"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A00738C0-C00F-4BC6-B5B9-324A6560705E}" type="datetime1">
              <a:rPr lang="es-ES" smtClean="0">
                <a:solidFill>
                  <a:prstClr val="black">
                    <a:tint val="75000"/>
                  </a:prstClr>
                </a:solidFill>
              </a:rPr>
              <a:pPr/>
              <a:t>06/06/2023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61985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CBC3AC81-06BC-4BBA-958E-2046DCE30D29}" type="datetime1">
              <a:rPr lang="es-ES" smtClean="0">
                <a:solidFill>
                  <a:prstClr val="black">
                    <a:tint val="75000"/>
                  </a:prstClr>
                </a:solidFill>
              </a:rPr>
              <a:pPr/>
              <a:t>06/06/2023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99564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753350" y="303213"/>
            <a:ext cx="2405063" cy="64516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534988" y="303213"/>
            <a:ext cx="7065962" cy="64516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00F5F08-120A-4E04-ACEA-F48DBFC9F56A}" type="datetime1">
              <a:rPr lang="es-ES" smtClean="0">
                <a:solidFill>
                  <a:prstClr val="black">
                    <a:tint val="75000"/>
                  </a:prstClr>
                </a:solidFill>
              </a:rPr>
              <a:pPr/>
              <a:t>06/06/2023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282119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226916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897051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4468521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404855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10" name="9 Rectángulo redondeado"/>
          <p:cNvSpPr/>
          <p:nvPr/>
        </p:nvSpPr>
        <p:spPr>
          <a:xfrm>
            <a:off x="65313" y="69756"/>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 name="1 Título"/>
          <p:cNvSpPr>
            <a:spLocks noGrp="1"/>
          </p:cNvSpPr>
          <p:nvPr>
            <p:ph type="title"/>
          </p:nvPr>
        </p:nvSpPr>
        <p:spPr>
          <a:xfrm>
            <a:off x="722313" y="952501"/>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5" name="4 Marcador de pie de página"/>
          <p:cNvSpPr>
            <a:spLocks noGrp="1"/>
          </p:cNvSpPr>
          <p:nvPr>
            <p:ph type="ftr" sz="quarter" idx="11"/>
          </p:nvPr>
        </p:nvSpPr>
        <p:spPr>
          <a:xfrm>
            <a:off x="800100" y="6172200"/>
            <a:ext cx="4000500" cy="457200"/>
          </a:xfrm>
        </p:spPr>
        <p:txBody>
          <a:bodyPr/>
          <a:lstStyle/>
          <a:p>
            <a:endParaRPr lang="es-MX" dirty="0"/>
          </a:p>
        </p:txBody>
      </p:sp>
      <p:sp>
        <p:nvSpPr>
          <p:cNvPr id="7" name="6 Rectángulo"/>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8" name="7 Rectángulo"/>
          <p:cNvSpPr/>
          <p:nvPr/>
        </p:nvSpPr>
        <p:spPr>
          <a:xfrm>
            <a:off x="69146" y="2341476"/>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9" name="8 Rectángulo"/>
          <p:cNvSpPr/>
          <p:nvPr/>
        </p:nvSpPr>
        <p:spPr>
          <a:xfrm>
            <a:off x="68307"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146304" y="6208776"/>
            <a:ext cx="457200" cy="457200"/>
          </a:xfrm>
        </p:spPr>
        <p:txBody>
          <a:bodyPr/>
          <a:lstStyle/>
          <a:p>
            <a:fld id="{67A8E323-4F12-41B3-A9A1-4F3427AE86FC}" type="slidenum">
              <a:rPr lang="es-MX" smtClean="0"/>
              <a:pPr/>
              <a:t>‹Nº›</a:t>
            </a:fld>
            <a:endParaRPr lang="es-MX"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2392776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409060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971511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393027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907725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872265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6/6/2023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89977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577343"/>
            <a:ext cx="3977640" cy="70788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260975" y="1801177"/>
            <a:ext cx="2604770" cy="348939"/>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1068908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10762577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65409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62001" y="762000"/>
            <a:ext cx="79248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838202" y="2362205"/>
            <a:ext cx="3770313"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760913" y="2362205"/>
            <a:ext cx="3770312"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a:xfrm>
            <a:off x="2438402" y="6248400"/>
            <a:ext cx="2130425" cy="474663"/>
          </a:xfrm>
        </p:spPr>
        <p:txBody>
          <a:bodyPr/>
          <a:lstStyle>
            <a:lvl1pPr>
              <a:defRPr/>
            </a:lvl1pPr>
          </a:lstStyle>
          <a:p>
            <a:endParaRPr lang="es-AR">
              <a:solidFill>
                <a:srgbClr val="696464"/>
              </a:solidFill>
            </a:endParaRPr>
          </a:p>
        </p:txBody>
      </p:sp>
      <p:sp>
        <p:nvSpPr>
          <p:cNvPr id="6" name="5 Marcador de pie de página"/>
          <p:cNvSpPr>
            <a:spLocks noGrp="1"/>
          </p:cNvSpPr>
          <p:nvPr>
            <p:ph type="ftr" sz="quarter" idx="11"/>
          </p:nvPr>
        </p:nvSpPr>
        <p:spPr>
          <a:xfrm>
            <a:off x="5791200" y="6248400"/>
            <a:ext cx="2897188" cy="474663"/>
          </a:xfrm>
        </p:spPr>
        <p:txBody>
          <a:bodyPr/>
          <a:lstStyle>
            <a:lvl1pPr>
              <a:defRPr/>
            </a:lvl1pPr>
          </a:lstStyle>
          <a:p>
            <a:endParaRPr lang="es-AR">
              <a:solidFill>
                <a:srgbClr val="696464"/>
              </a:solidFill>
            </a:endParaRPr>
          </a:p>
        </p:txBody>
      </p:sp>
      <p:sp>
        <p:nvSpPr>
          <p:cNvPr id="7" name="6 Marcador de número de diapositiva"/>
          <p:cNvSpPr>
            <a:spLocks noGrp="1"/>
          </p:cNvSpPr>
          <p:nvPr>
            <p:ph type="sldNum" sz="quarter" idx="12"/>
          </p:nvPr>
        </p:nvSpPr>
        <p:spPr>
          <a:xfrm>
            <a:off x="84141" y="6242050"/>
            <a:ext cx="587375" cy="488950"/>
          </a:xfrm>
        </p:spPr>
        <p:txBody>
          <a:bodyPr/>
          <a:lstStyle>
            <a:lvl1pPr>
              <a:defRPr/>
            </a:lvl1pPr>
          </a:lstStyle>
          <a:p>
            <a:fld id="{035B925C-0508-4809-BBE1-5BD0B703B7BC}" type="slidenum">
              <a:rPr lang="es-AR"/>
              <a:pPr/>
              <a:t>‹Nº›</a:t>
            </a:fld>
            <a:endParaRPr lang="es-AR"/>
          </a:p>
        </p:txBody>
      </p:sp>
    </p:spTree>
    <p:extLst>
      <p:ext uri="{BB962C8B-B14F-4D97-AF65-F5344CB8AC3E}">
        <p14:creationId xmlns:p14="http://schemas.microsoft.com/office/powerpoint/2010/main" val="36807343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7"/>
            <a:ext cx="7772400" cy="1470025"/>
          </a:xfrm>
        </p:spPr>
        <p:txBody>
          <a:bodyPr/>
          <a:lstStyle/>
          <a:p>
            <a:r>
              <a:rPr lang="en-US"/>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06/06/2023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515570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contenido 2"/>
          <p:cNvSpPr>
            <a:spLocks noGrp="1"/>
          </p:cNvSpPr>
          <p:nvPr>
            <p:ph idx="1"/>
          </p:nvPr>
        </p:nvSpPr>
        <p:spPr/>
        <p:txBody>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06/06/2023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766385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1"/>
            <a:ext cx="7772400" cy="1362076"/>
          </a:xfrm>
        </p:spPr>
        <p:txBody>
          <a:bodyPr anchor="t"/>
          <a:lstStyle>
            <a:lvl1pPr algn="l">
              <a:defRPr sz="4000" b="1" cap="all"/>
            </a:lvl1pPr>
          </a:lstStyle>
          <a:p>
            <a:r>
              <a:rPr lang="en-US"/>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
        <p:nvSpPr>
          <p:cNvPr id="4" name="Marcador de fecha 3"/>
          <p:cNvSpPr>
            <a:spLocks noGrp="1"/>
          </p:cNvSpPr>
          <p:nvPr>
            <p:ph type="dt" sz="half" idx="10"/>
          </p:nvPr>
        </p:nvSpPr>
        <p:spPr/>
        <p:txBody>
          <a:bodyPr/>
          <a:lstStyle/>
          <a:p>
            <a:fld id="{18F2E663-5A90-6644-AD19-E3B31474B23E}" type="datetimeFigureOut">
              <a:rPr lang="es-ES" smtClean="0"/>
              <a:t>06/06/2023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548240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contenido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contenido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5" name="Marcador de fecha 4"/>
          <p:cNvSpPr>
            <a:spLocks noGrp="1"/>
          </p:cNvSpPr>
          <p:nvPr>
            <p:ph type="dt" sz="half" idx="10"/>
          </p:nvPr>
        </p:nvSpPr>
        <p:spPr/>
        <p:txBody>
          <a:bodyPr/>
          <a:lstStyle/>
          <a:p>
            <a:fld id="{18F2E663-5A90-6644-AD19-E3B31474B23E}" type="datetimeFigureOut">
              <a:rPr lang="es-ES" smtClean="0"/>
              <a:t>06/06/2023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0807859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en-US"/>
              <a:t>Clic para editar título</a:t>
            </a:r>
            <a:endParaRPr lang="es-ES"/>
          </a:p>
        </p:txBody>
      </p:sp>
      <p:sp>
        <p:nvSpPr>
          <p:cNvPr id="3" name="Marcador de texto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5" name="Marcador de texto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7" name="Marcador de fecha 6"/>
          <p:cNvSpPr>
            <a:spLocks noGrp="1"/>
          </p:cNvSpPr>
          <p:nvPr>
            <p:ph type="dt" sz="half" idx="10"/>
          </p:nvPr>
        </p:nvSpPr>
        <p:spPr/>
        <p:txBody>
          <a:bodyPr/>
          <a:lstStyle/>
          <a:p>
            <a:fld id="{18F2E663-5A90-6644-AD19-E3B31474B23E}" type="datetimeFigureOut">
              <a:rPr lang="es-ES" smtClean="0"/>
              <a:t>06/06/2023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401195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fecha 2"/>
          <p:cNvSpPr>
            <a:spLocks noGrp="1"/>
          </p:cNvSpPr>
          <p:nvPr>
            <p:ph type="dt" sz="half" idx="10"/>
          </p:nvPr>
        </p:nvSpPr>
        <p:spPr/>
        <p:txBody>
          <a:bodyPr/>
          <a:lstStyle/>
          <a:p>
            <a:fld id="{18F2E663-5A90-6644-AD19-E3B31474B23E}" type="datetimeFigureOut">
              <a:rPr lang="es-ES" smtClean="0"/>
              <a:t>06/06/2023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8419860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F2E663-5A90-6644-AD19-E3B31474B23E}" type="datetimeFigureOut">
              <a:rPr lang="es-ES" smtClean="0"/>
              <a:t>06/06/2023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91913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2" y="273051"/>
            <a:ext cx="3008313" cy="1162050"/>
          </a:xfrm>
        </p:spPr>
        <p:txBody>
          <a:bodyPr anchor="b"/>
          <a:lstStyle>
            <a:lvl1pPr algn="l">
              <a:defRPr sz="2000" b="1"/>
            </a:lvl1pPr>
          </a:lstStyle>
          <a:p>
            <a:r>
              <a:rPr lang="en-US"/>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texto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
        <p:nvSpPr>
          <p:cNvPr id="5" name="Marcador de fecha 4"/>
          <p:cNvSpPr>
            <a:spLocks noGrp="1"/>
          </p:cNvSpPr>
          <p:nvPr>
            <p:ph type="dt" sz="half" idx="10"/>
          </p:nvPr>
        </p:nvSpPr>
        <p:spPr/>
        <p:txBody>
          <a:bodyPr/>
          <a:lstStyle/>
          <a:p>
            <a:fld id="{18F2E663-5A90-6644-AD19-E3B31474B23E}" type="datetimeFigureOut">
              <a:rPr lang="es-ES" smtClean="0"/>
              <a:t>06/06/2023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5834136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
        <p:nvSpPr>
          <p:cNvPr id="5" name="Marcador de fecha 4"/>
          <p:cNvSpPr>
            <a:spLocks noGrp="1"/>
          </p:cNvSpPr>
          <p:nvPr>
            <p:ph type="dt" sz="half" idx="10"/>
          </p:nvPr>
        </p:nvSpPr>
        <p:spPr/>
        <p:txBody>
          <a:bodyPr/>
          <a:lstStyle/>
          <a:p>
            <a:fld id="{18F2E663-5A90-6644-AD19-E3B31474B23E}" type="datetimeFigureOut">
              <a:rPr lang="es-ES" smtClean="0"/>
              <a:t>06/06/2023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01153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24"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24"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texto vertical 2"/>
          <p:cNvSpPr>
            <a:spLocks noGrp="1"/>
          </p:cNvSpPr>
          <p:nvPr>
            <p:ph type="body" orient="vert" idx="1"/>
          </p:nvPr>
        </p:nvSpPr>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06/06/2023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959743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28600"/>
            <a:ext cx="2057400" cy="4876800"/>
          </a:xfrm>
        </p:spPr>
        <p:txBody>
          <a:bodyPr vert="eaVert"/>
          <a:lstStyle/>
          <a:p>
            <a:r>
              <a:rPr lang="en-US"/>
              <a:t>Clic para editar título</a:t>
            </a:r>
            <a:endParaRPr lang="es-ES"/>
          </a:p>
        </p:txBody>
      </p:sp>
      <p:sp>
        <p:nvSpPr>
          <p:cNvPr id="3" name="Marcador de texto vertical 2"/>
          <p:cNvSpPr>
            <a:spLocks noGrp="1"/>
          </p:cNvSpPr>
          <p:nvPr>
            <p:ph type="body" orient="vert" idx="1"/>
          </p:nvPr>
        </p:nvSpPr>
        <p:spPr>
          <a:xfrm>
            <a:off x="457200" y="228600"/>
            <a:ext cx="6019800" cy="4876800"/>
          </a:xfr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06/06/2023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13792776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64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16345860-71A9-4FFB-B545-4CCE246147E4}" type="datetimeFigureOut">
              <a:rPr lang="es-MX" smtClean="0"/>
              <a:pPr/>
              <a:t>06/06/2023</a:t>
            </a:fld>
            <a:endParaRPr lang="es-MX" dirty="0"/>
          </a:p>
        </p:txBody>
      </p:sp>
      <p:sp>
        <p:nvSpPr>
          <p:cNvPr id="6" name="5 Marcador de pie de página"/>
          <p:cNvSpPr>
            <a:spLocks noGrp="1"/>
          </p:cNvSpPr>
          <p:nvPr>
            <p:ph type="ftr" sz="quarter" idx="11"/>
          </p:nvPr>
        </p:nvSpPr>
        <p:spPr>
          <a:xfrm>
            <a:off x="914400" y="6172200"/>
            <a:ext cx="3886200" cy="457200"/>
          </a:xfrm>
        </p:spPr>
        <p:txBody>
          <a:bodyPr/>
          <a:lstStyle/>
          <a:p>
            <a:endParaRPr lang="es-MX" dirty="0"/>
          </a:p>
        </p:txBody>
      </p:sp>
      <p:sp>
        <p:nvSpPr>
          <p:cNvPr id="7" name="6 Marcador de número de diapositiva"/>
          <p:cNvSpPr>
            <a:spLocks noGrp="1"/>
          </p:cNvSpPr>
          <p:nvPr>
            <p:ph type="sldNum" sz="quarter" idx="12"/>
          </p:nvPr>
        </p:nvSpPr>
        <p:spPr>
          <a:xfrm>
            <a:off x="146304" y="6208776"/>
            <a:ext cx="457200" cy="457200"/>
          </a:xfrm>
        </p:spPr>
        <p:txBody>
          <a:bodyPr/>
          <a:lstStyle/>
          <a:p>
            <a:fld id="{67A8E323-4F12-41B3-A9A1-4F3427AE86FC}" type="slidenum">
              <a:rPr lang="es-MX" smtClean="0"/>
              <a:pPr/>
              <a:t>‹Nº›</a:t>
            </a:fld>
            <a:endParaRPr lang="es-MX" dirty="0"/>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2" name="11 Rectángulo"/>
          <p:cNvSpPr/>
          <p:nvPr/>
        </p:nvSpPr>
        <p:spPr>
          <a:xfrm>
            <a:off x="68509" y="4650475"/>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3" name="2 Marcador de posición de imagen"/>
          <p:cNvSpPr>
            <a:spLocks noGrp="1"/>
          </p:cNvSpPr>
          <p:nvPr>
            <p:ph type="pic" idx="1"/>
          </p:nvPr>
        </p:nvSpPr>
        <p:spPr>
          <a:xfrm>
            <a:off x="68308" y="66676"/>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dirty="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2" name="21 Marcador de título"/>
          <p:cNvSpPr>
            <a:spLocks noGrp="1"/>
          </p:cNvSpPr>
          <p:nvPr>
            <p:ph type="title"/>
          </p:nvPr>
        </p:nvSpPr>
        <p:spPr>
          <a:xfrm>
            <a:off x="914400" y="274639"/>
            <a:ext cx="7772400" cy="1143000"/>
          </a:xfrm>
          <a:prstGeom prst="rect">
            <a:avLst/>
          </a:prstGeom>
        </p:spPr>
        <p:txBody>
          <a:bodyPr lIns="91424" tIns="45712" rIns="91424" bIns="91424"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lIns="91424" tIns="45712" rIns="91424" bIns="45712">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lIns="91424" tIns="45712" rIns="91424" bIns="45712" anchor="ctr" anchorCtr="0"/>
          <a:lstStyle>
            <a:lvl1pPr algn="r" eaLnBrk="1" latinLnBrk="0" hangingPunct="1">
              <a:defRPr kumimoji="0" sz="1400">
                <a:solidFill>
                  <a:schemeClr val="tx2"/>
                </a:solidFill>
              </a:defRPr>
            </a:lvl1pPr>
          </a:lstStyle>
          <a:p>
            <a:fld id="{16345860-71A9-4FFB-B545-4CCE246147E4}" type="datetimeFigureOut">
              <a:rPr lang="es-MX" smtClean="0"/>
              <a:pPr/>
              <a:t>06/06/2023</a:t>
            </a:fld>
            <a:endParaRPr lang="es-MX" dirty="0"/>
          </a:p>
        </p:txBody>
      </p:sp>
      <p:sp>
        <p:nvSpPr>
          <p:cNvPr id="3" name="2 Marcador de pie de página"/>
          <p:cNvSpPr>
            <a:spLocks noGrp="1"/>
          </p:cNvSpPr>
          <p:nvPr>
            <p:ph type="ftr" sz="quarter" idx="3"/>
          </p:nvPr>
        </p:nvSpPr>
        <p:spPr>
          <a:xfrm>
            <a:off x="914401" y="6172200"/>
            <a:ext cx="3962400" cy="457200"/>
          </a:xfrm>
          <a:prstGeom prst="rect">
            <a:avLst/>
          </a:prstGeom>
        </p:spPr>
        <p:txBody>
          <a:bodyPr lIns="91424" tIns="45712" rIns="91424" bIns="45712" anchor="ctr" anchorCtr="0"/>
          <a:lstStyle>
            <a:lvl1pPr eaLnBrk="1" latinLnBrk="0" hangingPunct="1">
              <a:defRPr kumimoji="0" sz="1400">
                <a:solidFill>
                  <a:schemeClr val="tx2"/>
                </a:solidFill>
              </a:defRPr>
            </a:lvl1pPr>
          </a:lstStyle>
          <a:p>
            <a:endParaRPr lang="es-MX" dirty="0"/>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7A8E323-4F12-41B3-A9A1-4F3427AE86FC}"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65" r:id="rId13"/>
    <p:sldLayoutId id="2147483795" r:id="rId14"/>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272" indent="-274272"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544" indent="-22856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814" indent="-22856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086" indent="-22856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358" indent="-22856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630" indent="-22856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19901" indent="-22856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173" indent="-22856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444" indent="-22856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19" algn="l" rtl="0" eaLnBrk="1" latinLnBrk="0" hangingPunct="1">
        <a:defRPr kumimoji="0" kern="1200">
          <a:solidFill>
            <a:schemeClr val="tx1"/>
          </a:solidFill>
          <a:latin typeface="+mn-lt"/>
          <a:ea typeface="+mn-ea"/>
          <a:cs typeface="+mn-cs"/>
        </a:defRPr>
      </a:lvl2pPr>
      <a:lvl3pPr marL="914239" algn="l" rtl="0" eaLnBrk="1" latinLnBrk="0" hangingPunct="1">
        <a:defRPr kumimoji="0" kern="1200">
          <a:solidFill>
            <a:schemeClr val="tx1"/>
          </a:solidFill>
          <a:latin typeface="+mn-lt"/>
          <a:ea typeface="+mn-ea"/>
          <a:cs typeface="+mn-cs"/>
        </a:defRPr>
      </a:lvl3pPr>
      <a:lvl4pPr marL="1371358" algn="l" rtl="0" eaLnBrk="1" latinLnBrk="0" hangingPunct="1">
        <a:defRPr kumimoji="0" kern="1200">
          <a:solidFill>
            <a:schemeClr val="tx1"/>
          </a:solidFill>
          <a:latin typeface="+mn-lt"/>
          <a:ea typeface="+mn-ea"/>
          <a:cs typeface="+mn-cs"/>
        </a:defRPr>
      </a:lvl4pPr>
      <a:lvl5pPr marL="1828477" algn="l" rtl="0" eaLnBrk="1" latinLnBrk="0" hangingPunct="1">
        <a:defRPr kumimoji="0" kern="1200">
          <a:solidFill>
            <a:schemeClr val="tx1"/>
          </a:solidFill>
          <a:latin typeface="+mn-lt"/>
          <a:ea typeface="+mn-ea"/>
          <a:cs typeface="+mn-cs"/>
        </a:defRPr>
      </a:lvl5pPr>
      <a:lvl6pPr marL="2285596" algn="l" rtl="0" eaLnBrk="1" latinLnBrk="0" hangingPunct="1">
        <a:defRPr kumimoji="0" kern="1200">
          <a:solidFill>
            <a:schemeClr val="tx1"/>
          </a:solidFill>
          <a:latin typeface="+mn-lt"/>
          <a:ea typeface="+mn-ea"/>
          <a:cs typeface="+mn-cs"/>
        </a:defRPr>
      </a:lvl6pPr>
      <a:lvl7pPr marL="2742716" algn="l" rtl="0" eaLnBrk="1" latinLnBrk="0" hangingPunct="1">
        <a:defRPr kumimoji="0" kern="1200">
          <a:solidFill>
            <a:schemeClr val="tx1"/>
          </a:solidFill>
          <a:latin typeface="+mn-lt"/>
          <a:ea typeface="+mn-ea"/>
          <a:cs typeface="+mn-cs"/>
        </a:defRPr>
      </a:lvl7pPr>
      <a:lvl8pPr marL="3199835" algn="l" rtl="0" eaLnBrk="1" latinLnBrk="0" hangingPunct="1">
        <a:defRPr kumimoji="0" kern="1200">
          <a:solidFill>
            <a:schemeClr val="tx1"/>
          </a:solidFill>
          <a:latin typeface="+mn-lt"/>
          <a:ea typeface="+mn-ea"/>
          <a:cs typeface="+mn-cs"/>
        </a:defRPr>
      </a:lvl8pPr>
      <a:lvl9pPr marL="3656954"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392" tIns="45696" rIns="91392" bIns="45696"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392" tIns="45696" rIns="91392" bIns="45696"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1" y="6356353"/>
            <a:ext cx="2133600" cy="365125"/>
          </a:xfrm>
          <a:prstGeom prst="rect">
            <a:avLst/>
          </a:prstGeom>
        </p:spPr>
        <p:txBody>
          <a:bodyPr vert="horz" lIns="91392" tIns="45696" rIns="91392" bIns="45696" rtlCol="0" anchor="ctr"/>
          <a:lstStyle>
            <a:lvl1pPr algn="l">
              <a:defRPr sz="1200">
                <a:solidFill>
                  <a:schemeClr val="tx1">
                    <a:tint val="75000"/>
                  </a:schemeClr>
                </a:solidFill>
              </a:defRPr>
            </a:lvl1pPr>
          </a:lstStyle>
          <a:p>
            <a:pPr defTabSz="913916"/>
            <a:fld id="{E724A13E-AF45-439E-8C24-90D04D618DE7}" type="datetime1">
              <a:rPr lang="es-ES" smtClean="0">
                <a:solidFill>
                  <a:prstClr val="black">
                    <a:tint val="75000"/>
                  </a:prstClr>
                </a:solidFill>
              </a:rPr>
              <a:pPr defTabSz="913916"/>
              <a:t>06/06/2023</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3" y="6356353"/>
            <a:ext cx="2895600" cy="365125"/>
          </a:xfrm>
          <a:prstGeom prst="rect">
            <a:avLst/>
          </a:prstGeom>
        </p:spPr>
        <p:txBody>
          <a:bodyPr vert="horz" lIns="91392" tIns="45696" rIns="91392" bIns="45696" rtlCol="0" anchor="ctr"/>
          <a:lstStyle>
            <a:lvl1pPr algn="ctr">
              <a:defRPr sz="1200">
                <a:solidFill>
                  <a:schemeClr val="tx1">
                    <a:tint val="75000"/>
                  </a:schemeClr>
                </a:solidFill>
              </a:defRPr>
            </a:lvl1pPr>
          </a:lstStyle>
          <a:p>
            <a:pPr defTabSz="913916"/>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3"/>
            <a:ext cx="2133600" cy="365125"/>
          </a:xfrm>
          <a:prstGeom prst="rect">
            <a:avLst/>
          </a:prstGeom>
        </p:spPr>
        <p:txBody>
          <a:bodyPr vert="horz" lIns="91392" tIns="45696" rIns="91392" bIns="45696" rtlCol="0" anchor="ctr"/>
          <a:lstStyle>
            <a:lvl1pPr algn="r">
              <a:defRPr sz="1200">
                <a:solidFill>
                  <a:schemeClr val="tx1">
                    <a:tint val="75000"/>
                  </a:schemeClr>
                </a:solidFill>
              </a:defRPr>
            </a:lvl1pPr>
          </a:lstStyle>
          <a:p>
            <a:pPr defTabSz="913916"/>
            <a:fld id="{F83B91B8-7490-412E-BAA2-9331E16BD3F7}" type="slidenum">
              <a:rPr lang="es-ES" smtClean="0">
                <a:solidFill>
                  <a:prstClr val="black">
                    <a:tint val="75000"/>
                  </a:prstClr>
                </a:solidFill>
              </a:rPr>
              <a:pPr defTabSz="913916"/>
              <a:t>‹Nº›</a:t>
            </a:fld>
            <a:endParaRPr lang="es-ES">
              <a:solidFill>
                <a:prstClr val="black">
                  <a:tint val="75000"/>
                </a:prstClr>
              </a:solidFill>
            </a:endParaRPr>
          </a:p>
        </p:txBody>
      </p:sp>
    </p:spTree>
    <p:extLst>
      <p:ext uri="{BB962C8B-B14F-4D97-AF65-F5344CB8AC3E}">
        <p14:creationId xmlns:p14="http://schemas.microsoft.com/office/powerpoint/2010/main" val="396714897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ctr" defTabSz="913916" rtl="0" eaLnBrk="1" latinLnBrk="0" hangingPunct="1">
        <a:spcBef>
          <a:spcPct val="0"/>
        </a:spcBef>
        <a:buNone/>
        <a:defRPr sz="4400" kern="1200">
          <a:solidFill>
            <a:schemeClr val="tx1"/>
          </a:solidFill>
          <a:latin typeface="+mj-lt"/>
          <a:ea typeface="+mj-ea"/>
          <a:cs typeface="+mj-cs"/>
        </a:defRPr>
      </a:lvl1pPr>
    </p:titleStyle>
    <p:bodyStyle>
      <a:lvl1pPr marL="342718" indent="-342718" algn="l" defTabSz="91391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557" indent="-285600" algn="l" defTabSz="91391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395" indent="-228479" algn="l" defTabSz="91391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353"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311"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269"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26"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85"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43"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3916" rtl="0" eaLnBrk="1" latinLnBrk="0" hangingPunct="1">
        <a:defRPr sz="1800" kern="1200">
          <a:solidFill>
            <a:schemeClr val="tx1"/>
          </a:solidFill>
          <a:latin typeface="+mn-lt"/>
          <a:ea typeface="+mn-ea"/>
          <a:cs typeface="+mn-cs"/>
        </a:defRPr>
      </a:lvl1pPr>
      <a:lvl2pPr marL="456958" algn="l" defTabSz="913916" rtl="0" eaLnBrk="1" latinLnBrk="0" hangingPunct="1">
        <a:defRPr sz="1800" kern="1200">
          <a:solidFill>
            <a:schemeClr val="tx1"/>
          </a:solidFill>
          <a:latin typeface="+mn-lt"/>
          <a:ea typeface="+mn-ea"/>
          <a:cs typeface="+mn-cs"/>
        </a:defRPr>
      </a:lvl2pPr>
      <a:lvl3pPr marL="913916" algn="l" defTabSz="913916" rtl="0" eaLnBrk="1" latinLnBrk="0" hangingPunct="1">
        <a:defRPr sz="1800" kern="1200">
          <a:solidFill>
            <a:schemeClr val="tx1"/>
          </a:solidFill>
          <a:latin typeface="+mn-lt"/>
          <a:ea typeface="+mn-ea"/>
          <a:cs typeface="+mn-cs"/>
        </a:defRPr>
      </a:lvl3pPr>
      <a:lvl4pPr marL="1370874" algn="l" defTabSz="913916" rtl="0" eaLnBrk="1" latinLnBrk="0" hangingPunct="1">
        <a:defRPr sz="1800" kern="1200">
          <a:solidFill>
            <a:schemeClr val="tx1"/>
          </a:solidFill>
          <a:latin typeface="+mn-lt"/>
          <a:ea typeface="+mn-ea"/>
          <a:cs typeface="+mn-cs"/>
        </a:defRPr>
      </a:lvl4pPr>
      <a:lvl5pPr marL="1827832" algn="l" defTabSz="913916" rtl="0" eaLnBrk="1" latinLnBrk="0" hangingPunct="1">
        <a:defRPr sz="1800" kern="1200">
          <a:solidFill>
            <a:schemeClr val="tx1"/>
          </a:solidFill>
          <a:latin typeface="+mn-lt"/>
          <a:ea typeface="+mn-ea"/>
          <a:cs typeface="+mn-cs"/>
        </a:defRPr>
      </a:lvl5pPr>
      <a:lvl6pPr marL="2284789" algn="l" defTabSz="913916" rtl="0" eaLnBrk="1" latinLnBrk="0" hangingPunct="1">
        <a:defRPr sz="1800" kern="1200">
          <a:solidFill>
            <a:schemeClr val="tx1"/>
          </a:solidFill>
          <a:latin typeface="+mn-lt"/>
          <a:ea typeface="+mn-ea"/>
          <a:cs typeface="+mn-cs"/>
        </a:defRPr>
      </a:lvl6pPr>
      <a:lvl7pPr marL="2741748" algn="l" defTabSz="913916" rtl="0" eaLnBrk="1" latinLnBrk="0" hangingPunct="1">
        <a:defRPr sz="1800" kern="1200">
          <a:solidFill>
            <a:schemeClr val="tx1"/>
          </a:solidFill>
          <a:latin typeface="+mn-lt"/>
          <a:ea typeface="+mn-ea"/>
          <a:cs typeface="+mn-cs"/>
        </a:defRPr>
      </a:lvl7pPr>
      <a:lvl8pPr marL="3198706" algn="l" defTabSz="913916" rtl="0" eaLnBrk="1" latinLnBrk="0" hangingPunct="1">
        <a:defRPr sz="1800" kern="1200">
          <a:solidFill>
            <a:schemeClr val="tx1"/>
          </a:solidFill>
          <a:latin typeface="+mn-lt"/>
          <a:ea typeface="+mn-ea"/>
          <a:cs typeface="+mn-cs"/>
        </a:defRPr>
      </a:lvl8pPr>
      <a:lvl9pPr marL="3655663" algn="l" defTabSz="91391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911BE-F598-4B43-B4C8-ABDBD79051F4}" type="datetimeFigureOut">
              <a:rPr lang="es-AR" smtClean="0"/>
              <a:t>6/6/2023</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81394-B6C7-4F4A-A5AE-28964D55A75B}" type="slidenum">
              <a:rPr lang="es-AR" smtClean="0"/>
              <a:t>‹Nº›</a:t>
            </a:fld>
            <a:endParaRPr lang="es-AR"/>
          </a:p>
        </p:txBody>
      </p:sp>
    </p:spTree>
    <p:extLst>
      <p:ext uri="{BB962C8B-B14F-4D97-AF65-F5344CB8AC3E}">
        <p14:creationId xmlns:p14="http://schemas.microsoft.com/office/powerpoint/2010/main" val="205340229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2E663-5A90-6644-AD19-E3B31474B23E}" type="datetimeFigureOut">
              <a:rPr lang="es-ES" smtClean="0"/>
              <a:t>06/06/2023</a:t>
            </a:fld>
            <a:endParaRPr lang="es-ES"/>
          </a:p>
        </p:txBody>
      </p:sp>
      <p:sp>
        <p:nvSpPr>
          <p:cNvPr id="5" name="Marcador de pie de página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D523E-74A9-8742-B869-FA0364519FDC}" type="slidenum">
              <a:rPr lang="es-ES" smtClean="0"/>
              <a:t>‹Nº›</a:t>
            </a:fld>
            <a:endParaRPr lang="es-ES"/>
          </a:p>
        </p:txBody>
      </p:sp>
    </p:spTree>
    <p:extLst>
      <p:ext uri="{BB962C8B-B14F-4D97-AF65-F5344CB8AC3E}">
        <p14:creationId xmlns:p14="http://schemas.microsoft.com/office/powerpoint/2010/main" val="78176159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ed.com/talks/ray_anderson_the_business_logic_of_sustainability?language=es"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asb.org/standards/materiality-finder/?lang=en-us" TargetMode="Externa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2.JPG"/></Relationships>
</file>

<file path=ppt/slides/_rels/slide7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JPG"/><Relationship Id="rId2" Type="http://schemas.openxmlformats.org/officeDocument/2006/relationships/diagramData" Target="../diagrams/data15.xml"/><Relationship Id="rId1" Type="http://schemas.openxmlformats.org/officeDocument/2006/relationships/slideLayout" Target="../slideLayouts/slideLayout1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 Id="rId5" Type="http://schemas.openxmlformats.org/officeDocument/2006/relationships/image" Target="../media/image52.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Videos/Arbusta%202017.mp4" TargetMode="External"/><Relationship Id="rId1" Type="http://schemas.openxmlformats.org/officeDocument/2006/relationships/slideLayout" Target="../slideLayouts/slideLayout26.xml"/><Relationship Id="rId4" Type="http://schemas.openxmlformats.org/officeDocument/2006/relationships/image" Target="../media/image2.JP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fontScale="92500" lnSpcReduction="10000"/>
          </a:bodyPr>
          <a:lstStyle/>
          <a:p>
            <a:r>
              <a:rPr lang="es-MX" sz="3600" b="1" dirty="0">
                <a:latin typeface="Calibri" pitchFamily="34" charset="0"/>
              </a:rPr>
              <a:t>Modulo 3 </a:t>
            </a:r>
          </a:p>
          <a:p>
            <a:r>
              <a:rPr lang="es-MX" sz="3600" b="1" dirty="0">
                <a:latin typeface="Calibri" pitchFamily="34" charset="0"/>
              </a:rPr>
              <a:t>«Saqueadores en recuperación»</a:t>
            </a:r>
          </a:p>
          <a:p>
            <a:r>
              <a:rPr lang="es-MX" sz="3600" b="1" dirty="0">
                <a:latin typeface="Calibri" pitchFamily="34" charset="0"/>
              </a:rPr>
              <a:t>Parte I</a:t>
            </a:r>
          </a:p>
          <a:p>
            <a:endParaRPr lang="es-MX" sz="3600" b="1" dirty="0">
              <a:latin typeface="Calibri" pitchFamily="34" charset="0"/>
            </a:endParaRPr>
          </a:p>
          <a:p>
            <a:endParaRPr lang="es-MX" sz="3600" b="1" dirty="0">
              <a:latin typeface="Calibri" pitchFamily="34" charset="0"/>
            </a:endParaRPr>
          </a:p>
          <a:p>
            <a:r>
              <a:rPr lang="es-MX" sz="3600" b="1" dirty="0">
                <a:latin typeface="Calibri" pitchFamily="34" charset="0"/>
              </a:rPr>
              <a:t>Gestión Estratégica para el Desarrollo Sostenible</a:t>
            </a:r>
            <a:endParaRPr lang="es-MX" sz="28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9" name="Rectangle 3"/>
          <p:cNvSpPr>
            <a:spLocks noChangeArrowheads="1"/>
          </p:cNvSpPr>
          <p:nvPr/>
        </p:nvSpPr>
        <p:spPr bwMode="auto">
          <a:xfrm>
            <a:off x="539552" y="2610449"/>
            <a:ext cx="8316912" cy="503237"/>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SITUACIÓN PATRIMONIAL</a:t>
            </a:r>
            <a:endParaRPr lang="es-ES" altLang="es-ES" sz="2400" b="1">
              <a:solidFill>
                <a:schemeClr val="bg1"/>
              </a:solidFill>
              <a:latin typeface="Tahoma" pitchFamily="34" charset="0"/>
            </a:endParaRPr>
          </a:p>
        </p:txBody>
      </p:sp>
      <p:sp>
        <p:nvSpPr>
          <p:cNvPr id="495620" name="Rectangle 4"/>
          <p:cNvSpPr>
            <a:spLocks noChangeArrowheads="1"/>
          </p:cNvSpPr>
          <p:nvPr/>
        </p:nvSpPr>
        <p:spPr bwMode="auto">
          <a:xfrm>
            <a:off x="536804" y="3284984"/>
            <a:ext cx="8137525" cy="15525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la conformación de los activos y la forma en que estos se financian, Pasivos o Patrimonio Neto, a un momento determinado, la fecha de cierre del ejercicio.</a:t>
            </a:r>
            <a:r>
              <a:rPr kumimoji="1" lang="es-ES" altLang="es-ES" sz="2400" b="1" dirty="0">
                <a:latin typeface="Tahoma" pitchFamily="34" charset="0"/>
              </a:rPr>
              <a:t> </a:t>
            </a:r>
            <a:endParaRPr kumimoji="1" lang="es-AR" altLang="es-ES" sz="2400" b="1" dirty="0">
              <a:latin typeface="Tahoma" pitchFamily="34" charset="0"/>
            </a:endParaRPr>
          </a:p>
        </p:txBody>
      </p:sp>
      <p:sp>
        <p:nvSpPr>
          <p:cNvPr id="495621" name="Text Box 5"/>
          <p:cNvSpPr txBox="1">
            <a:spLocks noChangeArrowheads="1"/>
          </p:cNvSpPr>
          <p:nvPr/>
        </p:nvSpPr>
        <p:spPr bwMode="auto">
          <a:xfrm>
            <a:off x="900113" y="2060575"/>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a:solidFill>
                  <a:srgbClr val="800000"/>
                </a:solidFill>
                <a:latin typeface="Tahoma" pitchFamily="34" charset="0"/>
              </a:rPr>
              <a:t>Composición de los Estados Contables</a:t>
            </a:r>
            <a:endParaRPr lang="es-AR" altLang="es-ES" sz="2600" b="1">
              <a:solidFill>
                <a:srgbClr val="800000"/>
              </a:solidFill>
              <a:latin typeface="Tahoma"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714186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5619"/>
                                        </p:tgtEl>
                                        <p:attrNameLst>
                                          <p:attrName>style.visibility</p:attrName>
                                        </p:attrNameLst>
                                      </p:cBhvr>
                                      <p:to>
                                        <p:strVal val="visible"/>
                                      </p:to>
                                    </p:set>
                                    <p:animEffect transition="in" filter="dissolve">
                                      <p:cBhvr>
                                        <p:cTn id="7" dur="500"/>
                                        <p:tgtEl>
                                          <p:spTgt spid="495619"/>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5620"/>
                                        </p:tgtEl>
                                        <p:attrNameLst>
                                          <p:attrName>style.visibility</p:attrName>
                                        </p:attrNameLst>
                                      </p:cBhvr>
                                      <p:to>
                                        <p:strVal val="visible"/>
                                      </p:to>
                                    </p:set>
                                    <p:animEffect transition="in" filter="randombar(horizontal)">
                                      <p:cBhvr>
                                        <p:cTn id="11" dur="500"/>
                                        <p:tgtEl>
                                          <p:spTgt spid="495620"/>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95621"/>
                                        </p:tgtEl>
                                        <p:attrNameLst>
                                          <p:attrName>style.visibility</p:attrName>
                                        </p:attrNameLst>
                                      </p:cBhvr>
                                      <p:to>
                                        <p:strVal val="visible"/>
                                      </p:to>
                                    </p:set>
                                    <p:anim calcmode="lin" valueType="num">
                                      <p:cBhvr additive="base">
                                        <p:cTn id="15" dur="500" fill="hold"/>
                                        <p:tgtEl>
                                          <p:spTgt spid="495621"/>
                                        </p:tgtEl>
                                        <p:attrNameLst>
                                          <p:attrName>ppt_x</p:attrName>
                                        </p:attrNameLst>
                                      </p:cBhvr>
                                      <p:tavLst>
                                        <p:tav tm="0">
                                          <p:val>
                                            <p:strVal val="0-#ppt_w/2"/>
                                          </p:val>
                                        </p:tav>
                                        <p:tav tm="100000">
                                          <p:val>
                                            <p:strVal val="#ppt_x"/>
                                          </p:val>
                                        </p:tav>
                                      </p:tavLst>
                                    </p:anim>
                                    <p:anim calcmode="lin" valueType="num">
                                      <p:cBhvr additive="base">
                                        <p:cTn id="16" dur="500" fill="hold"/>
                                        <p:tgtEl>
                                          <p:spTgt spid="495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animBg="1" autoUpdateAnimBg="0"/>
      <p:bldP spid="495620" grpId="0" autoUpdateAnimBg="0"/>
      <p:bldP spid="49562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ChangeArrowheads="1"/>
          </p:cNvSpPr>
          <p:nvPr/>
        </p:nvSpPr>
        <p:spPr bwMode="auto">
          <a:xfrm>
            <a:off x="455010" y="1556792"/>
            <a:ext cx="8137525" cy="4706937"/>
          </a:xfrm>
          <a:prstGeom prst="rect">
            <a:avLst/>
          </a:prstGeom>
          <a:noFill/>
          <a:ln w="9525">
            <a:noFill/>
            <a:miter lim="800000"/>
            <a:headEnd/>
            <a:tailEnd/>
          </a:ln>
        </p:spPr>
        <p:txBody>
          <a:bodyPr/>
          <a:lstStyle/>
          <a:p>
            <a:pPr marL="342900" indent="-342900">
              <a:lnSpc>
                <a:spcPct val="110000"/>
              </a:lnSpc>
              <a:buFontTx/>
              <a:buChar char="•"/>
            </a:pPr>
            <a:r>
              <a:rPr lang="es-AR" altLang="es-ES" sz="2000" b="1" dirty="0">
                <a:solidFill>
                  <a:srgbClr val="800000"/>
                </a:solidFill>
                <a:latin typeface="Calibri" panose="020F0502020204030204" pitchFamily="34" charset="0"/>
                <a:cs typeface="Calibri" panose="020F0502020204030204" pitchFamily="34" charset="0"/>
              </a:rPr>
              <a:t>ACTIVOS</a:t>
            </a:r>
            <a:r>
              <a:rPr lang="es-AR" altLang="es-ES" sz="2000" b="1" dirty="0">
                <a:latin typeface="Calibri" panose="020F0502020204030204" pitchFamily="34" charset="0"/>
                <a:cs typeface="Calibri" panose="020F0502020204030204" pitchFamily="34" charset="0"/>
              </a:rPr>
              <a:t>, es un recurso controlado por la empresa como resultado de eventos pasados y del cual se espera genere beneficios futuros. La empresa utiliza sus activos para producir bienes o servicios  que satisfagan las necesidades de sus clientes.</a:t>
            </a:r>
          </a:p>
          <a:p>
            <a:pPr marL="342900" indent="-342900">
              <a:lnSpc>
                <a:spcPct val="110000"/>
              </a:lnSpc>
            </a:pPr>
            <a:endParaRPr lang="es-AR" altLang="es-ES" sz="2000" b="1" dirty="0">
              <a:latin typeface="Calibri" panose="020F0502020204030204" pitchFamily="34" charset="0"/>
              <a:cs typeface="Calibri" panose="020F0502020204030204" pitchFamily="34" charset="0"/>
            </a:endParaRPr>
          </a:p>
          <a:p>
            <a:pPr marL="342900" indent="-342900">
              <a:buFontTx/>
              <a:buChar char="•"/>
            </a:pPr>
            <a:r>
              <a:rPr lang="es-AR" altLang="es-ES" sz="2000" b="1" dirty="0">
                <a:solidFill>
                  <a:srgbClr val="800000"/>
                </a:solidFill>
                <a:latin typeface="Calibri" panose="020F0502020204030204" pitchFamily="34" charset="0"/>
                <a:cs typeface="Calibri" panose="020F0502020204030204" pitchFamily="34" charset="0"/>
              </a:rPr>
              <a:t>PASIVOS</a:t>
            </a:r>
            <a:r>
              <a:rPr lang="es-AR" altLang="es-ES" sz="2000" b="1" dirty="0">
                <a:latin typeface="Calibri" panose="020F0502020204030204" pitchFamily="34" charset="0"/>
                <a:cs typeface="Calibri" panose="020F0502020204030204" pitchFamily="34" charset="0"/>
              </a:rPr>
              <a:t>, es una obligación presente de la empresa, que se origina en eventos pasados, cuya cancelación se espera resulte en una salida de recursos de la empresa.</a:t>
            </a:r>
          </a:p>
          <a:p>
            <a:pPr marL="342900" indent="-342900">
              <a:buFontTx/>
              <a:buChar char="•"/>
            </a:pPr>
            <a:endParaRPr lang="es-AR" altLang="es-ES" sz="2000" b="1" dirty="0">
              <a:latin typeface="Calibri" panose="020F0502020204030204" pitchFamily="34" charset="0"/>
              <a:cs typeface="Calibri" panose="020F0502020204030204" pitchFamily="34" charset="0"/>
            </a:endParaRPr>
          </a:p>
          <a:p>
            <a:pPr marL="342900" indent="-342900">
              <a:buFontTx/>
              <a:buChar char="•"/>
            </a:pPr>
            <a:r>
              <a:rPr lang="es-AR" altLang="es-ES" sz="2000" b="1" dirty="0">
                <a:solidFill>
                  <a:srgbClr val="800000"/>
                </a:solidFill>
                <a:latin typeface="Calibri" panose="020F0502020204030204" pitchFamily="34" charset="0"/>
                <a:cs typeface="Calibri" panose="020F0502020204030204" pitchFamily="34" charset="0"/>
              </a:rPr>
              <a:t>PATRIMONIO NETO</a:t>
            </a:r>
            <a:r>
              <a:rPr lang="es-AR" altLang="es-ES" sz="2000" b="1" dirty="0">
                <a:latin typeface="Calibri" panose="020F0502020204030204" pitchFamily="34" charset="0"/>
                <a:cs typeface="Calibri" panose="020F0502020204030204" pitchFamily="34" charset="0"/>
              </a:rPr>
              <a:t>, es el interés remanente de los activos de la empresa luego de deducir todos los pasivos.</a:t>
            </a:r>
            <a:endParaRPr lang="en-US" altLang="es-ES" sz="2000" b="1" dirty="0">
              <a:latin typeface="Calibri" panose="020F0502020204030204" pitchFamily="34" charset="0"/>
              <a:cs typeface="Calibri" panose="020F0502020204030204" pitchFamily="34" charset="0"/>
            </a:endParaRPr>
          </a:p>
        </p:txBody>
      </p:sp>
      <p:sp>
        <p:nvSpPr>
          <p:cNvPr id="497667" name="Text Box 3"/>
          <p:cNvSpPr txBox="1">
            <a:spLocks noChangeArrowheads="1"/>
          </p:cNvSpPr>
          <p:nvPr/>
        </p:nvSpPr>
        <p:spPr bwMode="auto">
          <a:xfrm rot="-5400000">
            <a:off x="-2384425" y="3805238"/>
            <a:ext cx="561657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Elementos de los EECC</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840360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7667"/>
                                        </p:tgtEl>
                                        <p:attrNameLst>
                                          <p:attrName>style.visibility</p:attrName>
                                        </p:attrNameLst>
                                      </p:cBhvr>
                                      <p:to>
                                        <p:strVal val="visible"/>
                                      </p:to>
                                    </p:set>
                                    <p:anim calcmode="lin" valueType="num">
                                      <p:cBhvr additive="base">
                                        <p:cTn id="7" dur="500" fill="hold"/>
                                        <p:tgtEl>
                                          <p:spTgt spid="497667"/>
                                        </p:tgtEl>
                                        <p:attrNameLst>
                                          <p:attrName>ppt_x</p:attrName>
                                        </p:attrNameLst>
                                      </p:cBhvr>
                                      <p:tavLst>
                                        <p:tav tm="0">
                                          <p:val>
                                            <p:strVal val="0-#ppt_w/2"/>
                                          </p:val>
                                        </p:tav>
                                        <p:tav tm="100000">
                                          <p:val>
                                            <p:strVal val="#ppt_x"/>
                                          </p:val>
                                        </p:tav>
                                      </p:tavLst>
                                    </p:anim>
                                    <p:anim calcmode="lin" valueType="num">
                                      <p:cBhvr additive="base">
                                        <p:cTn id="8" dur="500" fill="hold"/>
                                        <p:tgtEl>
                                          <p:spTgt spid="49766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97666">
                                            <p:txEl>
                                              <p:pRg st="0" end="0"/>
                                            </p:txEl>
                                          </p:spTgt>
                                        </p:tgtEl>
                                        <p:attrNameLst>
                                          <p:attrName>style.visibility</p:attrName>
                                        </p:attrNameLst>
                                      </p:cBhvr>
                                      <p:to>
                                        <p:strVal val="visible"/>
                                      </p:to>
                                    </p:set>
                                    <p:anim calcmode="lin" valueType="num">
                                      <p:cBhvr additive="base">
                                        <p:cTn id="12" dur="500" fill="hold"/>
                                        <p:tgtEl>
                                          <p:spTgt spid="49766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7666">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97666">
                                            <p:txEl>
                                              <p:pRg st="2" end="2"/>
                                            </p:txEl>
                                          </p:spTgt>
                                        </p:tgtEl>
                                        <p:attrNameLst>
                                          <p:attrName>style.visibility</p:attrName>
                                        </p:attrNameLst>
                                      </p:cBhvr>
                                      <p:to>
                                        <p:strVal val="visible"/>
                                      </p:to>
                                    </p:set>
                                    <p:anim calcmode="lin" valueType="num">
                                      <p:cBhvr additive="base">
                                        <p:cTn id="17" dur="500" fill="hold"/>
                                        <p:tgtEl>
                                          <p:spTgt spid="49766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7666">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97666">
                                            <p:txEl>
                                              <p:pRg st="4" end="4"/>
                                            </p:txEl>
                                          </p:spTgt>
                                        </p:tgtEl>
                                        <p:attrNameLst>
                                          <p:attrName>style.visibility</p:attrName>
                                        </p:attrNameLst>
                                      </p:cBhvr>
                                      <p:to>
                                        <p:strVal val="visible"/>
                                      </p:to>
                                    </p:set>
                                    <p:anim calcmode="lin" valueType="num">
                                      <p:cBhvr additive="base">
                                        <p:cTn id="22" dur="500" fill="hold"/>
                                        <p:tgtEl>
                                          <p:spTgt spid="497666">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9766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build="p" bldLvl="4" autoUpdateAnimBg="0" advAuto="0"/>
      <p:bldP spid="49766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539552" y="1484784"/>
            <a:ext cx="8064500" cy="4608513"/>
          </a:xfrm>
        </p:spPr>
        <p:txBody>
          <a:bodyPr/>
          <a:lstStyle/>
          <a:p>
            <a:pPr algn="ctr" eaLnBrk="1" hangingPunct="1">
              <a:lnSpc>
                <a:spcPct val="130000"/>
              </a:lnSpc>
              <a:buFontTx/>
              <a:buNone/>
            </a:pPr>
            <a:r>
              <a:rPr lang="es-AR" altLang="es-ES" sz="2800" b="1" dirty="0"/>
              <a:t>PN = Activo Total (-) Pasivo Total</a:t>
            </a:r>
          </a:p>
          <a:p>
            <a:pPr algn="ctr" eaLnBrk="1" hangingPunct="1">
              <a:lnSpc>
                <a:spcPct val="130000"/>
              </a:lnSpc>
              <a:buFontTx/>
              <a:buNone/>
            </a:pPr>
            <a:endParaRPr lang="es-AR" altLang="es-ES" sz="900" dirty="0"/>
          </a:p>
          <a:p>
            <a:pPr eaLnBrk="1" hangingPunct="1">
              <a:lnSpc>
                <a:spcPct val="30000"/>
              </a:lnSpc>
            </a:pPr>
            <a:endParaRPr lang="es-AR" altLang="es-ES" sz="900" dirty="0"/>
          </a:p>
          <a:p>
            <a:pPr eaLnBrk="1" hangingPunct="1"/>
            <a:r>
              <a:rPr lang="es-AR" altLang="es-ES" sz="2000" dirty="0"/>
              <a:t>Representa la participación de los accionistas sobre el total de derechos y bienes que tiene la empresa. </a:t>
            </a:r>
          </a:p>
          <a:p>
            <a:pPr eaLnBrk="1" hangingPunct="1"/>
            <a:endParaRPr lang="es-AR" altLang="es-ES" sz="700" dirty="0"/>
          </a:p>
          <a:p>
            <a:pPr eaLnBrk="1" hangingPunct="1"/>
            <a:r>
              <a:rPr lang="es-AR" altLang="es-ES" sz="2000" dirty="0"/>
              <a:t>Se expone en una sola línea.</a:t>
            </a:r>
          </a:p>
          <a:p>
            <a:pPr eaLnBrk="1" hangingPunct="1">
              <a:lnSpc>
                <a:spcPct val="50000"/>
              </a:lnSpc>
              <a:buFontTx/>
              <a:buNone/>
            </a:pPr>
            <a:endParaRPr lang="es-AR" altLang="es-ES" sz="2000" dirty="0"/>
          </a:p>
          <a:p>
            <a:pPr eaLnBrk="1" hangingPunct="1">
              <a:lnSpc>
                <a:spcPct val="80000"/>
              </a:lnSpc>
            </a:pPr>
            <a:r>
              <a:rPr lang="es-AR" altLang="es-ES" sz="2000" dirty="0"/>
              <a:t>Los saldos y movimientos de las cuentas del Patrimonio Neto se presentan detallados en el:</a:t>
            </a:r>
            <a:r>
              <a:rPr lang="es-AR" altLang="es-ES" sz="2800" dirty="0"/>
              <a:t> </a:t>
            </a:r>
          </a:p>
          <a:p>
            <a:pPr eaLnBrk="1" hangingPunct="1">
              <a:lnSpc>
                <a:spcPct val="40000"/>
              </a:lnSpc>
              <a:buFontTx/>
              <a:buNone/>
            </a:pPr>
            <a:endParaRPr lang="es-AR" altLang="es-ES" sz="2100" i="1" dirty="0"/>
          </a:p>
          <a:p>
            <a:pPr algn="ctr" eaLnBrk="1" hangingPunct="1">
              <a:lnSpc>
                <a:spcPct val="130000"/>
              </a:lnSpc>
              <a:buFontTx/>
              <a:buNone/>
            </a:pPr>
            <a:r>
              <a:rPr lang="es-AR" altLang="es-ES" sz="2100" b="1" i="1" dirty="0">
                <a:solidFill>
                  <a:srgbClr val="0000FF"/>
                </a:solidFill>
              </a:rPr>
              <a:t>ESTADO DE EVOLUCION DEL PATRIMONIO NETO</a:t>
            </a:r>
          </a:p>
        </p:txBody>
      </p:sp>
      <p:sp>
        <p:nvSpPr>
          <p:cNvPr id="507908" name="Text Box 4"/>
          <p:cNvSpPr txBox="1">
            <a:spLocks noChangeArrowheads="1"/>
          </p:cNvSpPr>
          <p:nvPr/>
        </p:nvSpPr>
        <p:spPr bwMode="auto">
          <a:xfrm rot="-5400000">
            <a:off x="-2348706" y="3653632"/>
            <a:ext cx="554513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PATRIMONIO NETO</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634718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7908"/>
                                        </p:tgtEl>
                                        <p:attrNameLst>
                                          <p:attrName>style.visibility</p:attrName>
                                        </p:attrNameLst>
                                      </p:cBhvr>
                                      <p:to>
                                        <p:strVal val="visible"/>
                                      </p:to>
                                    </p:set>
                                    <p:anim calcmode="lin" valueType="num">
                                      <p:cBhvr additive="base">
                                        <p:cTn id="7" dur="500" fill="hold"/>
                                        <p:tgtEl>
                                          <p:spTgt spid="507908"/>
                                        </p:tgtEl>
                                        <p:attrNameLst>
                                          <p:attrName>ppt_x</p:attrName>
                                        </p:attrNameLst>
                                      </p:cBhvr>
                                      <p:tavLst>
                                        <p:tav tm="0">
                                          <p:val>
                                            <p:strVal val="0-#ppt_w/2"/>
                                          </p:val>
                                        </p:tav>
                                        <p:tav tm="100000">
                                          <p:val>
                                            <p:strVal val="#ppt_x"/>
                                          </p:val>
                                        </p:tav>
                                      </p:tavLst>
                                    </p:anim>
                                    <p:anim calcmode="lin" valueType="num">
                                      <p:cBhvr additive="base">
                                        <p:cTn id="8" dur="500" fill="hold"/>
                                        <p:tgtEl>
                                          <p:spTgt spid="5079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rot="-5400000">
            <a:off x="-2047081" y="4142582"/>
            <a:ext cx="49418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Composición de los EECC</a:t>
            </a:r>
            <a:endParaRPr lang="es-AR" altLang="es-ES" sz="2600" b="1">
              <a:solidFill>
                <a:schemeClr val="bg1"/>
              </a:solidFill>
              <a:latin typeface="Tahoma" pitchFamily="34" charset="0"/>
            </a:endParaRPr>
          </a:p>
        </p:txBody>
      </p:sp>
      <p:sp>
        <p:nvSpPr>
          <p:cNvPr id="508931" name="Rectangle 3"/>
          <p:cNvSpPr>
            <a:spLocks noChangeArrowheads="1"/>
          </p:cNvSpPr>
          <p:nvPr/>
        </p:nvSpPr>
        <p:spPr bwMode="auto">
          <a:xfrm>
            <a:off x="755650" y="1916113"/>
            <a:ext cx="8388350" cy="423862"/>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RESULTADOS</a:t>
            </a:r>
            <a:endParaRPr lang="es-ES" altLang="es-ES" sz="2400" b="1">
              <a:solidFill>
                <a:schemeClr val="bg1"/>
              </a:solidFill>
              <a:latin typeface="Tahoma" pitchFamily="34" charset="0"/>
            </a:endParaRPr>
          </a:p>
        </p:txBody>
      </p:sp>
      <p:sp>
        <p:nvSpPr>
          <p:cNvPr id="508932" name="Rectangle 4"/>
          <p:cNvSpPr>
            <a:spLocks noChangeArrowheads="1"/>
          </p:cNvSpPr>
          <p:nvPr/>
        </p:nvSpPr>
        <p:spPr bwMode="auto">
          <a:xfrm>
            <a:off x="827088" y="2603500"/>
            <a:ext cx="8066087" cy="36861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s-AR" altLang="es-ES" sz="2400" b="1">
                <a:solidFill>
                  <a:srgbClr val="990033"/>
                </a:solidFill>
                <a:latin typeface="Tahoma" pitchFamily="34" charset="0"/>
              </a:rPr>
              <a:t>Información sobre las causas que generaron el resultado atribuible al período</a:t>
            </a:r>
            <a:r>
              <a:rPr kumimoji="1" lang="es-AR" altLang="es-ES" sz="2000" b="1">
                <a:latin typeface="Tahoma" pitchFamily="34" charset="0"/>
              </a:rPr>
              <a:t> </a:t>
            </a:r>
          </a:p>
          <a:p>
            <a:pPr eaLnBrk="0" hangingPunct="0">
              <a:spcBef>
                <a:spcPct val="50000"/>
              </a:spcBef>
              <a:buFontTx/>
              <a:buChar char="•"/>
            </a:pPr>
            <a:r>
              <a:rPr kumimoji="1" lang="en-US" altLang="es-ES" sz="2000" b="1">
                <a:latin typeface="Tahoma" pitchFamily="34" charset="0"/>
              </a:rPr>
              <a:t> Las </a:t>
            </a:r>
            <a:r>
              <a:rPr kumimoji="1" lang="es-AR" altLang="es-ES" sz="2000" b="1">
                <a:latin typeface="Tahoma" pitchFamily="34" charset="0"/>
              </a:rPr>
              <a:t>partidas se clasifican en:</a:t>
            </a:r>
          </a:p>
          <a:p>
            <a:pPr eaLnBrk="0" hangingPunct="0">
              <a:spcBef>
                <a:spcPct val="30000"/>
              </a:spcBef>
              <a:buFont typeface="Tahoma" pitchFamily="34" charset="0"/>
              <a:buChar char="–"/>
            </a:pPr>
            <a:r>
              <a:rPr kumimoji="1" lang="es-AR" altLang="es-ES" sz="2000" b="1">
                <a:latin typeface="Tahoma" pitchFamily="34" charset="0"/>
              </a:rPr>
              <a:t> Resultados Ordinarios:</a:t>
            </a:r>
          </a:p>
          <a:p>
            <a:pPr lvl="1" eaLnBrk="0" hangingPunct="0">
              <a:spcBef>
                <a:spcPct val="20000"/>
              </a:spcBef>
              <a:buFontTx/>
              <a:buChar char="•"/>
            </a:pPr>
            <a:r>
              <a:rPr kumimoji="1" lang="es-AR" altLang="es-ES" sz="2000" b="1">
                <a:latin typeface="Tahoma" pitchFamily="34" charset="0"/>
              </a:rPr>
              <a:t> </a:t>
            </a:r>
            <a:r>
              <a:rPr kumimoji="1" lang="es-AR" altLang="es-ES" sz="2000">
                <a:latin typeface="Tahoma" pitchFamily="34" charset="0"/>
              </a:rPr>
              <a:t>Ingresos provenientes de las Actividades Principales</a:t>
            </a:r>
          </a:p>
          <a:p>
            <a:pPr lvl="1" eaLnBrk="0" hangingPunct="0">
              <a:spcBef>
                <a:spcPct val="20000"/>
              </a:spcBef>
              <a:buFontTx/>
              <a:buChar char="•"/>
            </a:pPr>
            <a:r>
              <a:rPr kumimoji="1" lang="es-AR" altLang="es-ES" sz="2000">
                <a:latin typeface="Tahoma" pitchFamily="34" charset="0"/>
              </a:rPr>
              <a:t> Costo incurrido para tales ingresos</a:t>
            </a:r>
          </a:p>
          <a:p>
            <a:pPr lvl="1" eaLnBrk="0" hangingPunct="0">
              <a:spcBef>
                <a:spcPct val="20000"/>
              </a:spcBef>
              <a:buFontTx/>
              <a:buChar char="•"/>
            </a:pPr>
            <a:r>
              <a:rPr kumimoji="1" lang="es-AR" altLang="es-ES" sz="2000">
                <a:latin typeface="Tahoma" pitchFamily="34" charset="0"/>
              </a:rPr>
              <a:t> Los gastos operativos, clasificados por función</a:t>
            </a:r>
          </a:p>
          <a:p>
            <a:pPr lvl="1" eaLnBrk="0" hangingPunct="0">
              <a:spcBef>
                <a:spcPct val="20000"/>
              </a:spcBef>
              <a:buFontTx/>
              <a:buChar char="•"/>
            </a:pPr>
            <a:r>
              <a:rPr kumimoji="1" lang="es-AR" altLang="es-ES" sz="2000">
                <a:latin typeface="Tahoma" pitchFamily="34" charset="0"/>
              </a:rPr>
              <a:t> Resultados provenientes de otras actividades</a:t>
            </a:r>
          </a:p>
          <a:p>
            <a:pPr lvl="1" eaLnBrk="0" hangingPunct="0">
              <a:lnSpc>
                <a:spcPct val="30000"/>
              </a:lnSpc>
              <a:spcBef>
                <a:spcPct val="20000"/>
              </a:spcBef>
            </a:pPr>
            <a:endParaRPr kumimoji="1" lang="es-AR" altLang="es-ES" sz="2000">
              <a:latin typeface="Tahoma" pitchFamily="34" charset="0"/>
            </a:endParaRPr>
          </a:p>
          <a:p>
            <a:pPr eaLnBrk="0" hangingPunct="0">
              <a:spcBef>
                <a:spcPct val="30000"/>
              </a:spcBef>
              <a:buFont typeface="Tahoma" pitchFamily="34" charset="0"/>
              <a:buChar char="–"/>
            </a:pPr>
            <a:r>
              <a:rPr kumimoji="1" lang="es-AR" altLang="es-ES" sz="2000" b="1">
                <a:latin typeface="Tahoma" pitchFamily="34" charset="0"/>
              </a:rPr>
              <a:t> Resultados Extraordinarios </a:t>
            </a:r>
            <a:r>
              <a:rPr kumimoji="1" lang="es-AR" altLang="es-ES">
                <a:latin typeface="Tahoma" pitchFamily="34" charset="0"/>
              </a:rPr>
              <a:t>(atípicos y/o excepcionales)</a:t>
            </a:r>
            <a:r>
              <a:rPr kumimoji="1" lang="es-AR" altLang="es-ES">
                <a:solidFill>
                  <a:srgbClr val="006699"/>
                </a:solidFill>
                <a:latin typeface="Tahoma" pitchFamily="34" charset="0"/>
              </a:rPr>
              <a:t> </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4045847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8930"/>
                                        </p:tgtEl>
                                        <p:attrNameLst>
                                          <p:attrName>style.visibility</p:attrName>
                                        </p:attrNameLst>
                                      </p:cBhvr>
                                      <p:to>
                                        <p:strVal val="visible"/>
                                      </p:to>
                                    </p:set>
                                    <p:anim calcmode="lin" valueType="num">
                                      <p:cBhvr additive="base">
                                        <p:cTn id="7" dur="500" fill="hold"/>
                                        <p:tgtEl>
                                          <p:spTgt spid="508930"/>
                                        </p:tgtEl>
                                        <p:attrNameLst>
                                          <p:attrName>ppt_x</p:attrName>
                                        </p:attrNameLst>
                                      </p:cBhvr>
                                      <p:tavLst>
                                        <p:tav tm="0">
                                          <p:val>
                                            <p:strVal val="0-#ppt_w/2"/>
                                          </p:val>
                                        </p:tav>
                                        <p:tav tm="100000">
                                          <p:val>
                                            <p:strVal val="#ppt_x"/>
                                          </p:val>
                                        </p:tav>
                                      </p:tavLst>
                                    </p:anim>
                                    <p:anim calcmode="lin" valueType="num">
                                      <p:cBhvr additive="base">
                                        <p:cTn id="8" dur="500" fill="hold"/>
                                        <p:tgtEl>
                                          <p:spTgt spid="5089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08931"/>
                                        </p:tgtEl>
                                        <p:attrNameLst>
                                          <p:attrName>style.visibility</p:attrName>
                                        </p:attrNameLst>
                                      </p:cBhvr>
                                      <p:to>
                                        <p:strVal val="visible"/>
                                      </p:to>
                                    </p:set>
                                    <p:animEffect transition="in" filter="dissolve">
                                      <p:cBhvr>
                                        <p:cTn id="12" dur="500"/>
                                        <p:tgtEl>
                                          <p:spTgt spid="508931"/>
                                        </p:tgtEl>
                                      </p:cBhvr>
                                    </p:animEffect>
                                  </p:childTnLst>
                                </p:cTn>
                              </p:par>
                            </p:childTnLst>
                          </p:cTn>
                        </p:par>
                        <p:par>
                          <p:cTn id="13" fill="hold" nodeType="afterGroup">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08932"/>
                                        </p:tgtEl>
                                        <p:attrNameLst>
                                          <p:attrName>style.visibility</p:attrName>
                                        </p:attrNameLst>
                                      </p:cBhvr>
                                      <p:to>
                                        <p:strVal val="visible"/>
                                      </p:to>
                                    </p:set>
                                    <p:animEffect transition="in" filter="randombar(horizontal)">
                                      <p:cBhvr>
                                        <p:cTn id="16" dur="500"/>
                                        <p:tgtEl>
                                          <p:spTgt spid="508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utoUpdateAnimBg="0"/>
      <p:bldP spid="508931" grpId="0" animBg="1" autoUpdateAnimBg="0"/>
      <p:bldP spid="50893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1134902" y="1412875"/>
            <a:ext cx="5616575" cy="1006475"/>
          </a:xfrm>
          <a:prstGeom prst="rect">
            <a:avLst/>
          </a:prstGeom>
          <a:noFill/>
          <a:ln w="12700">
            <a:noFill/>
            <a:miter lim="800000"/>
            <a:headEnd/>
            <a:tailEnd/>
          </a:ln>
        </p:spPr>
        <p:txBody>
          <a:bodyPr>
            <a:spAutoFit/>
          </a:bodyPr>
          <a:lstStyle/>
          <a:p>
            <a:pPr algn="ctr" eaLnBrk="0" hangingPunct="0">
              <a:spcBef>
                <a:spcPct val="50000"/>
              </a:spcBef>
            </a:pPr>
            <a:r>
              <a:rPr lang="es-MX" altLang="es-ES" sz="3000" b="1" dirty="0">
                <a:solidFill>
                  <a:srgbClr val="800000"/>
                </a:solidFill>
                <a:latin typeface="Tahoma" pitchFamily="34" charset="0"/>
              </a:rPr>
              <a:t>Composición de los            Estados Contables</a:t>
            </a:r>
            <a:endParaRPr lang="es-AR" altLang="es-ES" sz="3000" b="1" dirty="0">
              <a:solidFill>
                <a:srgbClr val="800000"/>
              </a:solidFill>
              <a:latin typeface="Tahoma" pitchFamily="34" charset="0"/>
            </a:endParaRPr>
          </a:p>
        </p:txBody>
      </p:sp>
      <p:sp>
        <p:nvSpPr>
          <p:cNvPr id="516099" name="Rectangle 3"/>
          <p:cNvSpPr>
            <a:spLocks noChangeArrowheads="1"/>
          </p:cNvSpPr>
          <p:nvPr/>
        </p:nvSpPr>
        <p:spPr bwMode="auto">
          <a:xfrm>
            <a:off x="395536" y="2419350"/>
            <a:ext cx="8388350" cy="504825"/>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EVOLUCION DEL PATRIMONIO NETO</a:t>
            </a:r>
            <a:endParaRPr lang="es-ES" altLang="es-ES" sz="2400" b="1">
              <a:solidFill>
                <a:schemeClr val="bg1"/>
              </a:solidFill>
              <a:latin typeface="Tahoma" pitchFamily="34" charset="0"/>
            </a:endParaRPr>
          </a:p>
        </p:txBody>
      </p:sp>
      <p:sp>
        <p:nvSpPr>
          <p:cNvPr id="516100" name="Rectangle 4"/>
          <p:cNvSpPr>
            <a:spLocks noChangeArrowheads="1"/>
          </p:cNvSpPr>
          <p:nvPr/>
        </p:nvSpPr>
        <p:spPr bwMode="auto">
          <a:xfrm>
            <a:off x="683667" y="2996952"/>
            <a:ext cx="7812087" cy="82232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los movimientos (aportes o retiros, resultados del ejercicio, etc.) del período.</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608976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6098"/>
                                        </p:tgtEl>
                                        <p:attrNameLst>
                                          <p:attrName>style.visibility</p:attrName>
                                        </p:attrNameLst>
                                      </p:cBhvr>
                                      <p:to>
                                        <p:strVal val="visible"/>
                                      </p:to>
                                    </p:set>
                                    <p:anim calcmode="lin" valueType="num">
                                      <p:cBhvr additive="base">
                                        <p:cTn id="7" dur="500" fill="hold"/>
                                        <p:tgtEl>
                                          <p:spTgt spid="516098"/>
                                        </p:tgtEl>
                                        <p:attrNameLst>
                                          <p:attrName>ppt_x</p:attrName>
                                        </p:attrNameLst>
                                      </p:cBhvr>
                                      <p:tavLst>
                                        <p:tav tm="0">
                                          <p:val>
                                            <p:strVal val="0-#ppt_w/2"/>
                                          </p:val>
                                        </p:tav>
                                        <p:tav tm="100000">
                                          <p:val>
                                            <p:strVal val="#ppt_x"/>
                                          </p:val>
                                        </p:tav>
                                      </p:tavLst>
                                    </p:anim>
                                    <p:anim calcmode="lin" valueType="num">
                                      <p:cBhvr additive="base">
                                        <p:cTn id="8" dur="500" fill="hold"/>
                                        <p:tgtEl>
                                          <p:spTgt spid="516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16099"/>
                                        </p:tgtEl>
                                        <p:attrNameLst>
                                          <p:attrName>style.visibility</p:attrName>
                                        </p:attrNameLst>
                                      </p:cBhvr>
                                      <p:to>
                                        <p:strVal val="visible"/>
                                      </p:to>
                                    </p:set>
                                    <p:animEffect transition="in" filter="dissolve">
                                      <p:cBhvr>
                                        <p:cTn id="12" dur="500"/>
                                        <p:tgtEl>
                                          <p:spTgt spid="516099"/>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16100"/>
                                        </p:tgtEl>
                                        <p:attrNameLst>
                                          <p:attrName>style.visibility</p:attrName>
                                        </p:attrNameLst>
                                      </p:cBhvr>
                                      <p:to>
                                        <p:strVal val="visible"/>
                                      </p:to>
                                    </p:set>
                                    <p:animEffect transition="in" filter="checkerboard(across)">
                                      <p:cBhvr>
                                        <p:cTn id="16" dur="500"/>
                                        <p:tgtEl>
                                          <p:spTgt spid="51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autoUpdateAnimBg="0"/>
      <p:bldP spid="516099" grpId="0" animBg="1" autoUpdateAnimBg="0"/>
      <p:bldP spid="5161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ext Box 2"/>
          <p:cNvSpPr txBox="1">
            <a:spLocks noChangeArrowheads="1"/>
          </p:cNvSpPr>
          <p:nvPr/>
        </p:nvSpPr>
        <p:spPr bwMode="auto">
          <a:xfrm>
            <a:off x="1043608" y="1425032"/>
            <a:ext cx="5616575" cy="1006475"/>
          </a:xfrm>
          <a:prstGeom prst="rect">
            <a:avLst/>
          </a:prstGeom>
          <a:noFill/>
          <a:ln w="12700">
            <a:noFill/>
            <a:miter lim="800000"/>
            <a:headEnd/>
            <a:tailEnd/>
          </a:ln>
        </p:spPr>
        <p:txBody>
          <a:bodyPr>
            <a:spAutoFit/>
          </a:bodyPr>
          <a:lstStyle/>
          <a:p>
            <a:pPr algn="ctr" eaLnBrk="0" hangingPunct="0">
              <a:spcBef>
                <a:spcPct val="50000"/>
              </a:spcBef>
            </a:pPr>
            <a:r>
              <a:rPr lang="es-MX" altLang="es-ES" sz="3000" b="1" dirty="0">
                <a:solidFill>
                  <a:srgbClr val="800000"/>
                </a:solidFill>
                <a:latin typeface="Tahoma" pitchFamily="34" charset="0"/>
              </a:rPr>
              <a:t>Composición de los            Estados Contables</a:t>
            </a:r>
            <a:endParaRPr lang="es-AR" altLang="es-ES" sz="3000" b="1" dirty="0">
              <a:solidFill>
                <a:srgbClr val="800000"/>
              </a:solidFill>
              <a:latin typeface="Tahoma" pitchFamily="34" charset="0"/>
            </a:endParaRPr>
          </a:p>
        </p:txBody>
      </p:sp>
      <p:sp>
        <p:nvSpPr>
          <p:cNvPr id="579587" name="Rectangle 3"/>
          <p:cNvSpPr>
            <a:spLocks noChangeArrowheads="1"/>
          </p:cNvSpPr>
          <p:nvPr/>
        </p:nvSpPr>
        <p:spPr bwMode="auto">
          <a:xfrm>
            <a:off x="251520" y="2431507"/>
            <a:ext cx="8388350" cy="504825"/>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FLUJO DE EFECTIVO</a:t>
            </a:r>
            <a:endParaRPr lang="es-ES" altLang="es-ES" sz="2400" b="1">
              <a:solidFill>
                <a:schemeClr val="bg1"/>
              </a:solidFill>
              <a:latin typeface="Tahoma" pitchFamily="34" charset="0"/>
            </a:endParaRPr>
          </a:p>
        </p:txBody>
      </p:sp>
      <p:sp>
        <p:nvSpPr>
          <p:cNvPr id="579589" name="Rectangle 5"/>
          <p:cNvSpPr>
            <a:spLocks noChangeArrowheads="1"/>
          </p:cNvSpPr>
          <p:nvPr/>
        </p:nvSpPr>
        <p:spPr bwMode="auto">
          <a:xfrm>
            <a:off x="503138" y="2990937"/>
            <a:ext cx="7885113" cy="1187450"/>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la evolución de los fondos a lo largo del ejercicio en función del tipo de actividad: operativas, de financiación y de inversión.</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019367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9586"/>
                                        </p:tgtEl>
                                        <p:attrNameLst>
                                          <p:attrName>style.visibility</p:attrName>
                                        </p:attrNameLst>
                                      </p:cBhvr>
                                      <p:to>
                                        <p:strVal val="visible"/>
                                      </p:to>
                                    </p:set>
                                    <p:anim calcmode="lin" valueType="num">
                                      <p:cBhvr additive="base">
                                        <p:cTn id="7" dur="500" fill="hold"/>
                                        <p:tgtEl>
                                          <p:spTgt spid="579586"/>
                                        </p:tgtEl>
                                        <p:attrNameLst>
                                          <p:attrName>ppt_x</p:attrName>
                                        </p:attrNameLst>
                                      </p:cBhvr>
                                      <p:tavLst>
                                        <p:tav tm="0">
                                          <p:val>
                                            <p:strVal val="0-#ppt_w/2"/>
                                          </p:val>
                                        </p:tav>
                                        <p:tav tm="100000">
                                          <p:val>
                                            <p:strVal val="#ppt_x"/>
                                          </p:val>
                                        </p:tav>
                                      </p:tavLst>
                                    </p:anim>
                                    <p:anim calcmode="lin" valueType="num">
                                      <p:cBhvr additive="base">
                                        <p:cTn id="8" dur="500" fill="hold"/>
                                        <p:tgtEl>
                                          <p:spTgt spid="57958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79587"/>
                                        </p:tgtEl>
                                        <p:attrNameLst>
                                          <p:attrName>style.visibility</p:attrName>
                                        </p:attrNameLst>
                                      </p:cBhvr>
                                      <p:to>
                                        <p:strVal val="visible"/>
                                      </p:to>
                                    </p:set>
                                    <p:animEffect transition="in" filter="dissolve">
                                      <p:cBhvr>
                                        <p:cTn id="12" dur="500"/>
                                        <p:tgtEl>
                                          <p:spTgt spid="579587"/>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79589"/>
                                        </p:tgtEl>
                                        <p:attrNameLst>
                                          <p:attrName>style.visibility</p:attrName>
                                        </p:attrNameLst>
                                      </p:cBhvr>
                                      <p:to>
                                        <p:strVal val="visible"/>
                                      </p:to>
                                    </p:set>
                                    <p:animEffect transition="in" filter="checkerboard(across)">
                                      <p:cBhvr>
                                        <p:cTn id="16" dur="500"/>
                                        <p:tgtEl>
                                          <p:spTgt spid="579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6" grpId="0" autoUpdateAnimBg="0"/>
      <p:bldP spid="579587" grpId="0" animBg="1" autoUpdateAnimBg="0"/>
      <p:bldP spid="57958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1547664" y="1671638"/>
            <a:ext cx="551497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Informe de Auditor</a:t>
            </a:r>
            <a:endParaRPr lang="es-AR" altLang="es-ES" sz="2600" b="1" dirty="0">
              <a:solidFill>
                <a:srgbClr val="800000"/>
              </a:solidFill>
              <a:latin typeface="Tahoma" pitchFamily="34" charset="0"/>
            </a:endParaRPr>
          </a:p>
        </p:txBody>
      </p:sp>
      <p:sp>
        <p:nvSpPr>
          <p:cNvPr id="527363" name="Rectangle 3"/>
          <p:cNvSpPr>
            <a:spLocks noChangeArrowheads="1"/>
          </p:cNvSpPr>
          <p:nvPr/>
        </p:nvSpPr>
        <p:spPr bwMode="auto">
          <a:xfrm>
            <a:off x="524276" y="2160588"/>
            <a:ext cx="8388350" cy="457200"/>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INFORME DEL AUDITOR</a:t>
            </a:r>
            <a:endParaRPr lang="es-ES" altLang="es-ES" sz="2400" b="1">
              <a:solidFill>
                <a:schemeClr val="bg1"/>
              </a:solidFill>
              <a:latin typeface="Tahoma" pitchFamily="34" charset="0"/>
            </a:endParaRPr>
          </a:p>
        </p:txBody>
      </p:sp>
      <p:sp>
        <p:nvSpPr>
          <p:cNvPr id="527364" name="Rectangle 4"/>
          <p:cNvSpPr>
            <a:spLocks noChangeArrowheads="1"/>
          </p:cNvSpPr>
          <p:nvPr/>
        </p:nvSpPr>
        <p:spPr bwMode="auto">
          <a:xfrm>
            <a:off x="775895" y="2708920"/>
            <a:ext cx="7885112" cy="15525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El Auditor expresa su opinión acerca de la información presentada exponiendo si refleja o no, de manera razonable, la situación económica y financiera.</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
        <p:nvSpPr>
          <p:cNvPr id="3" name="2 Rectángulo"/>
          <p:cNvSpPr/>
          <p:nvPr/>
        </p:nvSpPr>
        <p:spPr>
          <a:xfrm>
            <a:off x="899592" y="4688175"/>
            <a:ext cx="6984776" cy="646331"/>
          </a:xfrm>
          <a:prstGeom prst="rect">
            <a:avLst/>
          </a:prstGeom>
        </p:spPr>
        <p:txBody>
          <a:bodyPr wrap="square">
            <a:spAutoFit/>
          </a:bodyPr>
          <a:lstStyle/>
          <a:p>
            <a:pPr eaLnBrk="0" hangingPunct="0">
              <a:spcBef>
                <a:spcPct val="50000"/>
              </a:spcBef>
            </a:pPr>
            <a:r>
              <a:rPr lang="es-AR" altLang="es-ES" dirty="0">
                <a:latin typeface="Tahoma" pitchFamily="34" charset="0"/>
              </a:rPr>
              <a:t>Opiniones posibles: Limpia / Con salvedades / Opinión adversa – parcial -  total / Sin opinión</a:t>
            </a:r>
          </a:p>
        </p:txBody>
      </p:sp>
    </p:spTree>
    <p:extLst>
      <p:ext uri="{BB962C8B-B14F-4D97-AF65-F5344CB8AC3E}">
        <p14:creationId xmlns:p14="http://schemas.microsoft.com/office/powerpoint/2010/main" val="1456407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7362"/>
                                        </p:tgtEl>
                                        <p:attrNameLst>
                                          <p:attrName>style.visibility</p:attrName>
                                        </p:attrNameLst>
                                      </p:cBhvr>
                                      <p:to>
                                        <p:strVal val="visible"/>
                                      </p:to>
                                    </p:set>
                                    <p:anim calcmode="lin" valueType="num">
                                      <p:cBhvr additive="base">
                                        <p:cTn id="7" dur="500" fill="hold"/>
                                        <p:tgtEl>
                                          <p:spTgt spid="527362"/>
                                        </p:tgtEl>
                                        <p:attrNameLst>
                                          <p:attrName>ppt_x</p:attrName>
                                        </p:attrNameLst>
                                      </p:cBhvr>
                                      <p:tavLst>
                                        <p:tav tm="0">
                                          <p:val>
                                            <p:strVal val="0-#ppt_w/2"/>
                                          </p:val>
                                        </p:tav>
                                        <p:tav tm="100000">
                                          <p:val>
                                            <p:strVal val="#ppt_x"/>
                                          </p:val>
                                        </p:tav>
                                      </p:tavLst>
                                    </p:anim>
                                    <p:anim calcmode="lin" valueType="num">
                                      <p:cBhvr additive="base">
                                        <p:cTn id="8" dur="500" fill="hold"/>
                                        <p:tgtEl>
                                          <p:spTgt spid="52736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27363"/>
                                        </p:tgtEl>
                                        <p:attrNameLst>
                                          <p:attrName>style.visibility</p:attrName>
                                        </p:attrNameLst>
                                      </p:cBhvr>
                                      <p:to>
                                        <p:strVal val="visible"/>
                                      </p:to>
                                    </p:set>
                                    <p:animEffect transition="in" filter="dissolve">
                                      <p:cBhvr>
                                        <p:cTn id="12" dur="500"/>
                                        <p:tgtEl>
                                          <p:spTgt spid="527363"/>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27364"/>
                                        </p:tgtEl>
                                        <p:attrNameLst>
                                          <p:attrName>style.visibility</p:attrName>
                                        </p:attrNameLst>
                                      </p:cBhvr>
                                      <p:to>
                                        <p:strVal val="visible"/>
                                      </p:to>
                                    </p:set>
                                    <p:animEffect transition="in" filter="checkerboard(across)">
                                      <p:cBhvr>
                                        <p:cTn id="16" dur="500"/>
                                        <p:tgtEl>
                                          <p:spTgt spid="52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utoUpdateAnimBg="0"/>
      <p:bldP spid="527363" grpId="0" animBg="1" autoUpdateAnimBg="0"/>
      <p:bldP spid="52736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408112" y="2204864"/>
            <a:ext cx="6548438" cy="3622675"/>
          </a:xfrm>
          <a:noFill/>
        </p:spPr>
        <p:txBody>
          <a:bodyPr/>
          <a:lstStyle/>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ganamos y por qué</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Qué inversiones hicimos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Cómo las financiamos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y a quién le debemos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y quién nos debe</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Liquidez, solvencia y rentabilidad</a:t>
            </a:r>
          </a:p>
        </p:txBody>
      </p:sp>
      <p:sp>
        <p:nvSpPr>
          <p:cNvPr id="421891" name="Text Box 3"/>
          <p:cNvSpPr txBox="1">
            <a:spLocks noChangeArrowheads="1"/>
          </p:cNvSpPr>
          <p:nvPr/>
        </p:nvSpPr>
        <p:spPr bwMode="auto">
          <a:xfrm>
            <a:off x="827088" y="1439863"/>
            <a:ext cx="7129462" cy="549275"/>
          </a:xfrm>
          <a:prstGeom prst="rect">
            <a:avLst/>
          </a:prstGeom>
          <a:noFill/>
          <a:ln w="12700">
            <a:noFill/>
            <a:miter lim="800000"/>
            <a:headEnd/>
            <a:tailEnd/>
          </a:ln>
        </p:spPr>
        <p:txBody>
          <a:bodyPr>
            <a:spAutoFit/>
          </a:bodyPr>
          <a:lstStyle/>
          <a:p>
            <a:pPr eaLnBrk="0" hangingPunct="0">
              <a:spcBef>
                <a:spcPct val="50000"/>
              </a:spcBef>
            </a:pPr>
            <a:r>
              <a:rPr lang="es-MX" altLang="es-ES" sz="3000" dirty="0">
                <a:solidFill>
                  <a:srgbClr val="800000"/>
                </a:solidFill>
                <a:latin typeface="Tahoma" pitchFamily="34" charset="0"/>
              </a:rPr>
              <a:t>¿Qué información nos brindan?</a:t>
            </a:r>
            <a:endParaRPr lang="es-AR" altLang="es-ES" sz="3000" dirty="0">
              <a:solidFill>
                <a:srgbClr val="800000"/>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938047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1891"/>
                                        </p:tgtEl>
                                        <p:attrNameLst>
                                          <p:attrName>style.visibility</p:attrName>
                                        </p:attrNameLst>
                                      </p:cBhvr>
                                      <p:to>
                                        <p:strVal val="visible"/>
                                      </p:to>
                                    </p:set>
                                    <p:anim calcmode="lin" valueType="num">
                                      <p:cBhvr additive="base">
                                        <p:cTn id="7" dur="500" fill="hold"/>
                                        <p:tgtEl>
                                          <p:spTgt spid="421891"/>
                                        </p:tgtEl>
                                        <p:attrNameLst>
                                          <p:attrName>ppt_x</p:attrName>
                                        </p:attrNameLst>
                                      </p:cBhvr>
                                      <p:tavLst>
                                        <p:tav tm="0">
                                          <p:val>
                                            <p:strVal val="0-#ppt_w/2"/>
                                          </p:val>
                                        </p:tav>
                                        <p:tav tm="100000">
                                          <p:val>
                                            <p:strVal val="#ppt_x"/>
                                          </p:val>
                                        </p:tav>
                                      </p:tavLst>
                                    </p:anim>
                                    <p:anim calcmode="lin" valueType="num">
                                      <p:cBhvr additive="base">
                                        <p:cTn id="8" dur="500" fill="hold"/>
                                        <p:tgtEl>
                                          <p:spTgt spid="4218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sz="half" idx="1"/>
          </p:nvPr>
        </p:nvSpPr>
        <p:spPr>
          <a:xfrm>
            <a:off x="827584" y="1180847"/>
            <a:ext cx="3527425" cy="4681537"/>
          </a:xfrm>
        </p:spPr>
        <p:txBody>
          <a:bodyPr/>
          <a:lstStyle/>
          <a:p>
            <a:pPr eaLnBrk="1" hangingPunct="1">
              <a:lnSpc>
                <a:spcPct val="90000"/>
              </a:lnSpc>
              <a:buFontTx/>
              <a:buNone/>
            </a:pPr>
            <a:r>
              <a:rPr lang="es-AR" altLang="es-ES" sz="2400" u="sng" dirty="0">
                <a:latin typeface="Calibri" panose="020F0502020204030204" pitchFamily="34" charset="0"/>
                <a:cs typeface="Calibri" panose="020F0502020204030204" pitchFamily="34" charset="0"/>
              </a:rPr>
              <a:t>Económico</a:t>
            </a:r>
            <a:endParaRPr lang="es-AR" altLang="es-ES" sz="2400" dirty="0">
              <a:latin typeface="Calibri" panose="020F0502020204030204" pitchFamily="34" charset="0"/>
              <a:cs typeface="Calibri" panose="020F0502020204030204" pitchFamily="34" charset="0"/>
            </a:endParaRPr>
          </a:p>
          <a:p>
            <a:pPr eaLnBrk="1" hangingPunct="1">
              <a:lnSpc>
                <a:spcPct val="50000"/>
              </a:lnSpc>
              <a:buFontTx/>
              <a:buNone/>
            </a:pPr>
            <a:endParaRPr lang="es-AR" altLang="es-ES" sz="1800" dirty="0">
              <a:latin typeface="Calibri" panose="020F0502020204030204" pitchFamily="34" charset="0"/>
              <a:cs typeface="Calibri" panose="020F0502020204030204" pitchFamily="34" charset="0"/>
            </a:endParaRPr>
          </a:p>
          <a:p>
            <a:pPr eaLnBrk="1" hangingPunct="1">
              <a:lnSpc>
                <a:spcPct val="90000"/>
              </a:lnSpc>
            </a:pPr>
            <a:r>
              <a:rPr lang="es-AR" altLang="es-ES" sz="1800" dirty="0">
                <a:latin typeface="Calibri" panose="020F0502020204030204" pitchFamily="34" charset="0"/>
                <a:cs typeface="Calibri" panose="020F0502020204030204" pitchFamily="34" charset="0"/>
              </a:rPr>
              <a:t>Ventas</a:t>
            </a:r>
          </a:p>
          <a:p>
            <a:pPr eaLnBrk="1" hangingPunct="1">
              <a:lnSpc>
                <a:spcPct val="90000"/>
              </a:lnSpc>
            </a:pPr>
            <a:r>
              <a:rPr lang="es-AR" altLang="es-ES" sz="1800" dirty="0">
                <a:latin typeface="Calibri" panose="020F0502020204030204" pitchFamily="34" charset="0"/>
                <a:cs typeface="Calibri" panose="020F0502020204030204" pitchFamily="34" charset="0"/>
              </a:rPr>
              <a:t>Costos</a:t>
            </a:r>
          </a:p>
          <a:p>
            <a:pPr eaLnBrk="1" hangingPunct="1">
              <a:lnSpc>
                <a:spcPct val="90000"/>
              </a:lnSpc>
            </a:pPr>
            <a:r>
              <a:rPr lang="es-AR" altLang="es-ES" sz="1800" dirty="0">
                <a:latin typeface="Calibri" panose="020F0502020204030204" pitchFamily="34" charset="0"/>
                <a:cs typeface="Calibri" panose="020F0502020204030204" pitchFamily="34" charset="0"/>
              </a:rPr>
              <a:t>Amortizaciones</a:t>
            </a:r>
          </a:p>
          <a:p>
            <a:pPr eaLnBrk="1" hangingPunct="1">
              <a:lnSpc>
                <a:spcPct val="90000"/>
              </a:lnSpc>
            </a:pPr>
            <a:r>
              <a:rPr lang="es-AR" altLang="es-ES" sz="1800" dirty="0">
                <a:latin typeface="Calibri" panose="020F0502020204030204" pitchFamily="34" charset="0"/>
                <a:cs typeface="Calibri" panose="020F0502020204030204" pitchFamily="34" charset="0"/>
              </a:rPr>
              <a:t>Gastos</a:t>
            </a:r>
          </a:p>
          <a:p>
            <a:pPr eaLnBrk="1" hangingPunct="1">
              <a:lnSpc>
                <a:spcPct val="90000"/>
              </a:lnSpc>
            </a:pPr>
            <a:endParaRPr lang="es-AR" altLang="es-ES" sz="1800" dirty="0">
              <a:latin typeface="Calibri" panose="020F0502020204030204" pitchFamily="34" charset="0"/>
              <a:cs typeface="Calibri" panose="020F0502020204030204" pitchFamily="34" charset="0"/>
            </a:endParaRPr>
          </a:p>
          <a:p>
            <a:pPr eaLnBrk="1" hangingPunct="1">
              <a:lnSpc>
                <a:spcPct val="90000"/>
              </a:lnSpc>
            </a:pPr>
            <a:r>
              <a:rPr lang="es-AR" altLang="es-ES" sz="1800" dirty="0">
                <a:latin typeface="Calibri" panose="020F0502020204030204" pitchFamily="34" charset="0"/>
                <a:cs typeface="Calibri" panose="020F0502020204030204" pitchFamily="34" charset="0"/>
              </a:rPr>
              <a:t>Resultado</a:t>
            </a:r>
            <a:r>
              <a:rPr lang="en-US" altLang="es-ES" sz="1800" dirty="0">
                <a:latin typeface="Calibri" panose="020F0502020204030204" pitchFamily="34" charset="0"/>
                <a:cs typeface="Calibri" panose="020F0502020204030204" pitchFamily="34" charset="0"/>
              </a:rPr>
              <a:t> = </a:t>
            </a:r>
            <a:r>
              <a:rPr lang="en-US" altLang="es-ES" sz="1800" dirty="0" err="1">
                <a:latin typeface="Calibri" panose="020F0502020204030204" pitchFamily="34" charset="0"/>
                <a:cs typeface="Calibri" panose="020F0502020204030204" pitchFamily="34" charset="0"/>
              </a:rPr>
              <a:t>Ganancia</a:t>
            </a:r>
            <a:endParaRPr lang="en-US" altLang="es-ES" sz="1800" dirty="0">
              <a:latin typeface="Calibri" panose="020F0502020204030204" pitchFamily="34" charset="0"/>
              <a:cs typeface="Calibri" panose="020F0502020204030204" pitchFamily="34" charset="0"/>
            </a:endParaRPr>
          </a:p>
          <a:p>
            <a:pPr eaLnBrk="1" hangingPunct="1">
              <a:lnSpc>
                <a:spcPct val="90000"/>
              </a:lnSpc>
            </a:pPr>
            <a:endParaRPr lang="es-AR" altLang="es-ES" sz="700" dirty="0">
              <a:latin typeface="Calibri" panose="020F0502020204030204" pitchFamily="34" charset="0"/>
              <a:cs typeface="Calibri" panose="020F0502020204030204" pitchFamily="34" charset="0"/>
            </a:endParaRPr>
          </a:p>
          <a:p>
            <a:pPr eaLnBrk="1" hangingPunct="1">
              <a:lnSpc>
                <a:spcPct val="90000"/>
              </a:lnSpc>
            </a:pPr>
            <a:endParaRPr lang="es-AR" altLang="es-ES" sz="1800" i="1" u="sng" dirty="0">
              <a:latin typeface="Calibri" panose="020F0502020204030204" pitchFamily="34" charset="0"/>
              <a:cs typeface="Calibri" panose="020F0502020204030204" pitchFamily="34" charset="0"/>
            </a:endParaRPr>
          </a:p>
          <a:p>
            <a:pPr algn="ctr" eaLnBrk="1" hangingPunct="1">
              <a:lnSpc>
                <a:spcPct val="90000"/>
              </a:lnSpc>
              <a:buFontTx/>
              <a:buNone/>
            </a:pPr>
            <a:r>
              <a:rPr lang="es-AR" altLang="es-ES" sz="2400" dirty="0">
                <a:solidFill>
                  <a:srgbClr val="0000FF"/>
                </a:solidFill>
                <a:latin typeface="Calibri" panose="020F0502020204030204" pitchFamily="34" charset="0"/>
                <a:cs typeface="Calibri" panose="020F0502020204030204" pitchFamily="34" charset="0"/>
              </a:rPr>
              <a:t>Criterio de lo devengado</a:t>
            </a:r>
            <a:endParaRPr lang="es-ES" altLang="es-ES" sz="2400" dirty="0">
              <a:solidFill>
                <a:srgbClr val="0000FF"/>
              </a:solidFill>
              <a:latin typeface="Calibri" panose="020F0502020204030204" pitchFamily="34" charset="0"/>
              <a:cs typeface="Calibri" panose="020F0502020204030204" pitchFamily="34" charset="0"/>
            </a:endParaRPr>
          </a:p>
        </p:txBody>
      </p:sp>
      <p:sp>
        <p:nvSpPr>
          <p:cNvPr id="33795" name="Rectangle 3"/>
          <p:cNvSpPr>
            <a:spLocks noGrp="1" noChangeArrowheads="1"/>
          </p:cNvSpPr>
          <p:nvPr>
            <p:ph type="body" sz="half" idx="2"/>
          </p:nvPr>
        </p:nvSpPr>
        <p:spPr>
          <a:xfrm>
            <a:off x="4572000" y="1134091"/>
            <a:ext cx="4211638" cy="4725987"/>
          </a:xfrm>
        </p:spPr>
        <p:txBody>
          <a:bodyPr/>
          <a:lstStyle/>
          <a:p>
            <a:pPr eaLnBrk="1" hangingPunct="1">
              <a:lnSpc>
                <a:spcPct val="90000"/>
              </a:lnSpc>
              <a:buFontTx/>
              <a:buNone/>
            </a:pPr>
            <a:r>
              <a:rPr lang="en-US" altLang="es-ES" sz="2400" u="sng" dirty="0" err="1">
                <a:latin typeface="Calibri" panose="020F0502020204030204" pitchFamily="34" charset="0"/>
                <a:cs typeface="Calibri" panose="020F0502020204030204" pitchFamily="34" charset="0"/>
              </a:rPr>
              <a:t>Financiero</a:t>
            </a:r>
            <a:endParaRPr lang="en-US" altLang="es-ES" sz="2400" u="sng" dirty="0">
              <a:latin typeface="Calibri" panose="020F0502020204030204" pitchFamily="34" charset="0"/>
              <a:cs typeface="Calibri" panose="020F0502020204030204" pitchFamily="34" charset="0"/>
            </a:endParaRPr>
          </a:p>
          <a:p>
            <a:pPr eaLnBrk="1" hangingPunct="1">
              <a:lnSpc>
                <a:spcPct val="40000"/>
              </a:lnSpc>
              <a:buFontTx/>
              <a:buNone/>
            </a:pPr>
            <a:endParaRPr lang="en-US" altLang="es-ES" sz="2400" u="sng" dirty="0">
              <a:latin typeface="Calibri" panose="020F0502020204030204" pitchFamily="34" charset="0"/>
              <a:cs typeface="Calibri" panose="020F0502020204030204" pitchFamily="34" charset="0"/>
            </a:endParaRPr>
          </a:p>
          <a:p>
            <a:pPr eaLnBrk="1" hangingPunct="1">
              <a:lnSpc>
                <a:spcPct val="90000"/>
              </a:lnSpc>
            </a:pPr>
            <a:r>
              <a:rPr lang="en-US" altLang="es-ES" sz="2000" dirty="0">
                <a:latin typeface="Calibri" panose="020F0502020204030204" pitchFamily="34" charset="0"/>
                <a:cs typeface="Calibri" panose="020F0502020204030204" pitchFamily="34" charset="0"/>
              </a:rPr>
              <a:t>INGRESOS:</a:t>
            </a:r>
          </a:p>
          <a:p>
            <a:pPr lvl="1" eaLnBrk="1" hangingPunct="1">
              <a:lnSpc>
                <a:spcPct val="90000"/>
              </a:lnSpc>
            </a:pPr>
            <a:r>
              <a:rPr lang="en-US" altLang="es-ES" sz="1600" dirty="0" err="1">
                <a:latin typeface="Calibri" panose="020F0502020204030204" pitchFamily="34" charset="0"/>
                <a:cs typeface="Calibri" panose="020F0502020204030204" pitchFamily="34" charset="0"/>
              </a:rPr>
              <a:t>Cobranzas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Aportes</a:t>
            </a:r>
            <a:r>
              <a:rPr lang="en-US" altLang="es-ES" sz="1600" dirty="0">
                <a:latin typeface="Calibri" panose="020F0502020204030204" pitchFamily="34" charset="0"/>
                <a:cs typeface="Calibri" panose="020F0502020204030204" pitchFamily="34" charset="0"/>
              </a:rPr>
              <a:t> de capital</a:t>
            </a:r>
          </a:p>
          <a:p>
            <a:pPr lvl="1" eaLnBrk="1" hangingPunct="1">
              <a:lnSpc>
                <a:spcPct val="90000"/>
              </a:lnSpc>
            </a:pPr>
            <a:r>
              <a:rPr lang="en-US" altLang="es-ES" sz="1600" dirty="0" err="1">
                <a:latin typeface="Calibri" panose="020F0502020204030204" pitchFamily="34" charset="0"/>
                <a:cs typeface="Calibri" panose="020F0502020204030204" pitchFamily="34" charset="0"/>
              </a:rPr>
              <a:t>Ingresos</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pr</a:t>
            </a:r>
            <a:r>
              <a:rPr lang="es-AR" altLang="es-ES" sz="1600" dirty="0" err="1">
                <a:latin typeface="Calibri" panose="020F0502020204030204" pitchFamily="34" charset="0"/>
                <a:cs typeface="Calibri" panose="020F0502020204030204" pitchFamily="34" charset="0"/>
              </a:rPr>
              <a:t>éstamos</a:t>
            </a:r>
            <a:endParaRPr lang="en-US" altLang="es-ES" sz="1600" dirty="0">
              <a:latin typeface="Calibri" panose="020F0502020204030204" pitchFamily="34" charset="0"/>
              <a:cs typeface="Calibri" panose="020F0502020204030204" pitchFamily="34" charset="0"/>
            </a:endParaRPr>
          </a:p>
          <a:p>
            <a:pPr eaLnBrk="1" hangingPunct="1">
              <a:lnSpc>
                <a:spcPct val="90000"/>
              </a:lnSpc>
            </a:pPr>
            <a:endParaRPr lang="en-US" altLang="es-ES" sz="1200" dirty="0">
              <a:latin typeface="Calibri" panose="020F0502020204030204" pitchFamily="34" charset="0"/>
              <a:cs typeface="Calibri" panose="020F0502020204030204" pitchFamily="34" charset="0"/>
            </a:endParaRPr>
          </a:p>
          <a:p>
            <a:pPr eaLnBrk="1" hangingPunct="1">
              <a:lnSpc>
                <a:spcPct val="90000"/>
              </a:lnSpc>
            </a:pPr>
            <a:r>
              <a:rPr lang="en-US" altLang="es-ES" sz="2000" dirty="0">
                <a:latin typeface="Calibri" panose="020F0502020204030204" pitchFamily="34" charset="0"/>
                <a:cs typeface="Calibri" panose="020F0502020204030204" pitchFamily="34" charset="0"/>
              </a:rPr>
              <a:t>EGRESOS:</a:t>
            </a:r>
          </a:p>
          <a:p>
            <a:pPr lvl="1" eaLnBrk="1" hangingPunct="1">
              <a:lnSpc>
                <a:spcPct val="90000"/>
              </a:lnSpc>
            </a:pPr>
            <a:r>
              <a:rPr lang="en-US" altLang="es-ES" sz="1600" dirty="0" err="1">
                <a:latin typeface="Calibri" panose="020F0502020204030204" pitchFamily="34" charset="0"/>
                <a:cs typeface="Calibri" panose="020F0502020204030204" pitchFamily="34" charset="0"/>
              </a:rPr>
              <a:t>Pagos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corrientes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proveedores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etc</a:t>
            </a:r>
            <a:r>
              <a:rPr lang="en-US" altLang="es-ES" sz="1600" dirty="0">
                <a:latin typeface="Calibri" panose="020F0502020204030204" pitchFamily="34" charset="0"/>
                <a:cs typeface="Calibri" panose="020F0502020204030204" pitchFamily="34" charset="0"/>
              </a:rPr>
              <a:t>)</a:t>
            </a:r>
          </a:p>
          <a:p>
            <a:pPr lvl="1" eaLnBrk="1" hangingPunct="1">
              <a:lnSpc>
                <a:spcPct val="90000"/>
              </a:lnSpc>
            </a:pPr>
            <a:r>
              <a:rPr lang="en-US" altLang="es-ES" sz="1600" dirty="0" err="1">
                <a:latin typeface="Calibri" panose="020F0502020204030204" pitchFamily="34" charset="0"/>
                <a:cs typeface="Calibri" panose="020F0502020204030204" pitchFamily="34" charset="0"/>
              </a:rPr>
              <a:t>Inversiones</a:t>
            </a:r>
            <a:r>
              <a:rPr lang="en-US" altLang="es-ES" sz="1600" dirty="0">
                <a:latin typeface="Calibri" panose="020F0502020204030204" pitchFamily="34" charset="0"/>
                <a:cs typeface="Calibri" panose="020F0502020204030204" pitchFamily="34" charset="0"/>
              </a:rPr>
              <a:t> en </a:t>
            </a:r>
            <a:r>
              <a:rPr lang="en-US" altLang="es-ES" sz="1600" dirty="0" err="1">
                <a:latin typeface="Calibri" panose="020F0502020204030204" pitchFamily="34" charset="0"/>
                <a:cs typeface="Calibri" panose="020F0502020204030204" pitchFamily="34" charset="0"/>
              </a:rPr>
              <a:t>activos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fijos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Cancelación</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deudas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Distribución</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utilidades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buFontTx/>
              <a:buNone/>
            </a:pPr>
            <a:endParaRPr lang="en-US" altLang="es-ES" sz="1000" dirty="0">
              <a:latin typeface="Calibri" panose="020F0502020204030204" pitchFamily="34" charset="0"/>
              <a:cs typeface="Calibri" panose="020F0502020204030204" pitchFamily="34" charset="0"/>
            </a:endParaRPr>
          </a:p>
          <a:p>
            <a:pPr eaLnBrk="1" hangingPunct="1">
              <a:lnSpc>
                <a:spcPct val="90000"/>
              </a:lnSpc>
            </a:pPr>
            <a:r>
              <a:rPr lang="en-US" altLang="es-ES" sz="2000" dirty="0" err="1">
                <a:latin typeface="Calibri" panose="020F0502020204030204" pitchFamily="34" charset="0"/>
                <a:cs typeface="Calibri" panose="020F0502020204030204" pitchFamily="34" charset="0"/>
              </a:rPr>
              <a:t>Excedentes</a:t>
            </a:r>
            <a:r>
              <a:rPr lang="en-US" altLang="es-ES" sz="2000" dirty="0">
                <a:latin typeface="Calibri" panose="020F0502020204030204" pitchFamily="34" charset="0"/>
                <a:cs typeface="Calibri" panose="020F0502020204030204" pitchFamily="34" charset="0"/>
              </a:rPr>
              <a:t> o </a:t>
            </a:r>
            <a:r>
              <a:rPr lang="en-US" altLang="es-ES" sz="2000" dirty="0" err="1">
                <a:latin typeface="Calibri" panose="020F0502020204030204" pitchFamily="34" charset="0"/>
                <a:cs typeface="Calibri" panose="020F0502020204030204" pitchFamily="34" charset="0"/>
              </a:rPr>
              <a:t>faltantes</a:t>
            </a:r>
            <a:r>
              <a:rPr lang="en-US" altLang="es-ES" sz="2000" dirty="0">
                <a:latin typeface="Calibri" panose="020F0502020204030204" pitchFamily="34" charset="0"/>
                <a:cs typeface="Calibri" panose="020F0502020204030204" pitchFamily="34" charset="0"/>
              </a:rPr>
              <a:t> de </a:t>
            </a:r>
            <a:r>
              <a:rPr lang="en-US" altLang="es-ES" sz="2000" dirty="0" err="1">
                <a:latin typeface="Calibri" panose="020F0502020204030204" pitchFamily="34" charset="0"/>
                <a:cs typeface="Calibri" panose="020F0502020204030204" pitchFamily="34" charset="0"/>
              </a:rPr>
              <a:t>caja</a:t>
            </a:r>
            <a:endParaRPr lang="en-US" altLang="es-ES" sz="2000" dirty="0">
              <a:latin typeface="Calibri" panose="020F0502020204030204" pitchFamily="34" charset="0"/>
              <a:cs typeface="Calibri" panose="020F0502020204030204" pitchFamily="34" charset="0"/>
            </a:endParaRPr>
          </a:p>
          <a:p>
            <a:pPr algn="ctr" eaLnBrk="1" hangingPunct="1">
              <a:lnSpc>
                <a:spcPct val="90000"/>
              </a:lnSpc>
              <a:buFontTx/>
              <a:buNone/>
            </a:pPr>
            <a:r>
              <a:rPr lang="en-US" altLang="es-ES" sz="2400" dirty="0" err="1">
                <a:solidFill>
                  <a:srgbClr val="FF0000"/>
                </a:solidFill>
                <a:latin typeface="Calibri" panose="020F0502020204030204" pitchFamily="34" charset="0"/>
                <a:cs typeface="Calibri" panose="020F0502020204030204" pitchFamily="34" charset="0"/>
              </a:rPr>
              <a:t>Criterio</a:t>
            </a:r>
            <a:r>
              <a:rPr lang="en-US" altLang="es-ES" sz="2400" dirty="0">
                <a:solidFill>
                  <a:srgbClr val="FF0000"/>
                </a:solidFill>
                <a:latin typeface="Calibri" panose="020F0502020204030204" pitchFamily="34" charset="0"/>
                <a:cs typeface="Calibri" panose="020F0502020204030204" pitchFamily="34" charset="0"/>
              </a:rPr>
              <a:t> de </a:t>
            </a:r>
            <a:r>
              <a:rPr lang="en-US" altLang="es-ES" sz="2400" dirty="0" err="1">
                <a:solidFill>
                  <a:srgbClr val="FF0000"/>
                </a:solidFill>
                <a:latin typeface="Calibri" panose="020F0502020204030204" pitchFamily="34" charset="0"/>
                <a:cs typeface="Calibri" panose="020F0502020204030204" pitchFamily="34" charset="0"/>
              </a:rPr>
              <a:t>caja</a:t>
            </a:r>
            <a:r>
              <a:rPr lang="en-US" altLang="es-ES" sz="2400" dirty="0">
                <a:solidFill>
                  <a:srgbClr val="FF0000"/>
                </a:solidFill>
                <a:latin typeface="Calibri" panose="020F0502020204030204" pitchFamily="34" charset="0"/>
                <a:cs typeface="Calibri" panose="020F0502020204030204" pitchFamily="34" charset="0"/>
              </a:rPr>
              <a:t> o </a:t>
            </a:r>
            <a:r>
              <a:rPr lang="en-US" altLang="es-ES" sz="2400" dirty="0" err="1">
                <a:solidFill>
                  <a:srgbClr val="FF0000"/>
                </a:solidFill>
                <a:latin typeface="Calibri" panose="020F0502020204030204" pitchFamily="34" charset="0"/>
                <a:cs typeface="Calibri" panose="020F0502020204030204" pitchFamily="34" charset="0"/>
              </a:rPr>
              <a:t>percibido</a:t>
            </a:r>
            <a:endParaRPr lang="es-ES" altLang="es-ES" sz="2400" dirty="0">
              <a:solidFill>
                <a:srgbClr val="FF0000"/>
              </a:solidFill>
              <a:latin typeface="Calibri" panose="020F0502020204030204" pitchFamily="34" charset="0"/>
              <a:cs typeface="Calibri" panose="020F0502020204030204" pitchFamily="34" charset="0"/>
            </a:endParaRPr>
          </a:p>
        </p:txBody>
      </p:sp>
      <p:sp>
        <p:nvSpPr>
          <p:cNvPr id="523269" name="Text Box 5"/>
          <p:cNvSpPr txBox="1">
            <a:spLocks noChangeArrowheads="1"/>
          </p:cNvSpPr>
          <p:nvPr/>
        </p:nvSpPr>
        <p:spPr bwMode="auto">
          <a:xfrm rot="-5400000">
            <a:off x="-2020093" y="4044156"/>
            <a:ext cx="4826000" cy="427037"/>
          </a:xfrm>
          <a:prstGeom prst="rect">
            <a:avLst/>
          </a:prstGeom>
          <a:noFill/>
          <a:ln w="12700">
            <a:noFill/>
            <a:miter lim="800000"/>
            <a:headEnd/>
            <a:tailEnd/>
          </a:ln>
        </p:spPr>
        <p:txBody>
          <a:bodyPr>
            <a:spAutoFit/>
          </a:bodyPr>
          <a:lstStyle/>
          <a:p>
            <a:pPr algn="ctr" eaLnBrk="0" hangingPunct="0">
              <a:spcBef>
                <a:spcPct val="50000"/>
              </a:spcBef>
            </a:pPr>
            <a:r>
              <a:rPr lang="es-AR" altLang="es-ES" sz="2200" b="1">
                <a:solidFill>
                  <a:schemeClr val="bg1"/>
                </a:solidFill>
                <a:latin typeface="Tahoma" pitchFamily="34" charset="0"/>
              </a:rPr>
              <a:t>Económico vs. Financiero</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038328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3269"/>
                                        </p:tgtEl>
                                        <p:attrNameLst>
                                          <p:attrName>style.visibility</p:attrName>
                                        </p:attrNameLst>
                                      </p:cBhvr>
                                      <p:to>
                                        <p:strVal val="visible"/>
                                      </p:to>
                                    </p:set>
                                    <p:anim calcmode="lin" valueType="num">
                                      <p:cBhvr additive="base">
                                        <p:cTn id="7" dur="500" fill="hold"/>
                                        <p:tgtEl>
                                          <p:spTgt spid="523269"/>
                                        </p:tgtEl>
                                        <p:attrNameLst>
                                          <p:attrName>ppt_x</p:attrName>
                                        </p:attrNameLst>
                                      </p:cBhvr>
                                      <p:tavLst>
                                        <p:tav tm="0">
                                          <p:val>
                                            <p:strVal val="0-#ppt_w/2"/>
                                          </p:val>
                                        </p:tav>
                                        <p:tav tm="100000">
                                          <p:val>
                                            <p:strVal val="#ppt_x"/>
                                          </p:val>
                                        </p:tav>
                                      </p:tavLst>
                                    </p:anim>
                                    <p:anim calcmode="lin" valueType="num">
                                      <p:cBhvr additive="base">
                                        <p:cTn id="8" dur="500" fill="hold"/>
                                        <p:tgtEl>
                                          <p:spTgt spid="523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7544" y="1426794"/>
            <a:ext cx="792162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Indicadores de rendimiento</a:t>
            </a:r>
            <a:endParaRPr lang="es-AR" altLang="es-ES" sz="2600" b="1" dirty="0">
              <a:solidFill>
                <a:srgbClr val="800000"/>
              </a:solidFill>
              <a:latin typeface="Tahoma" pitchFamily="34" charset="0"/>
            </a:endParaRPr>
          </a:p>
        </p:txBody>
      </p:sp>
      <p:sp>
        <p:nvSpPr>
          <p:cNvPr id="534531" name="Rectangle 3"/>
          <p:cNvSpPr>
            <a:spLocks noChangeArrowheads="1"/>
          </p:cNvSpPr>
          <p:nvPr/>
        </p:nvSpPr>
        <p:spPr bwMode="auto">
          <a:xfrm>
            <a:off x="900113" y="2132856"/>
            <a:ext cx="7993062" cy="2708434"/>
          </a:xfrm>
          <a:prstGeom prst="rect">
            <a:avLst/>
          </a:prstGeom>
          <a:noFill/>
          <a:ln w="12700" cap="sq">
            <a:noFill/>
            <a:miter lim="800000"/>
            <a:headEnd type="none" w="sm" len="sm"/>
            <a:tailEnd type="none" w="sm" len="sm"/>
          </a:ln>
        </p:spPr>
        <p:txBody>
          <a:bodyPr>
            <a:spAutoFit/>
          </a:bodyPr>
          <a:lstStyle/>
          <a:p>
            <a:pPr marL="352425" indent="-352425" eaLnBrk="0" hangingPunct="0">
              <a:spcBef>
                <a:spcPct val="50000"/>
              </a:spcBef>
              <a:buFont typeface="Arial" pitchFamily="34" charset="0"/>
              <a:buChar char="•"/>
            </a:pPr>
            <a:r>
              <a:rPr kumimoji="1" lang="es-ES_tradnl" altLang="es-ES" sz="2000" dirty="0">
                <a:latin typeface="Tahoma" pitchFamily="34" charset="0"/>
              </a:rPr>
              <a:t>Presentan la relación entre dos o más variables</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Reordenan la información con el fin de facilitar la interpretación</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Se construyen a partir de los Estados Contables</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Ayudan a diagnosticar la situación empresarial </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Pueden mostrar la evolución de la empresa en el tiempo</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Facilitan la comparación con otras empresas</a:t>
            </a:r>
            <a:endParaRPr kumimoji="1" lang="es-AR" altLang="es-ES" sz="2000" dirty="0">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26893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34530"/>
                                        </p:tgtEl>
                                        <p:attrNameLst>
                                          <p:attrName>style.visibility</p:attrName>
                                        </p:attrNameLst>
                                      </p:cBhvr>
                                      <p:to>
                                        <p:strVal val="visible"/>
                                      </p:to>
                                    </p:set>
                                    <p:anim calcmode="lin" valueType="num">
                                      <p:cBhvr additive="base">
                                        <p:cTn id="7" dur="500" fill="hold"/>
                                        <p:tgtEl>
                                          <p:spTgt spid="534530"/>
                                        </p:tgtEl>
                                        <p:attrNameLst>
                                          <p:attrName>ppt_x</p:attrName>
                                        </p:attrNameLst>
                                      </p:cBhvr>
                                      <p:tavLst>
                                        <p:tav tm="0">
                                          <p:val>
                                            <p:strVal val="0-#ppt_w/2"/>
                                          </p:val>
                                        </p:tav>
                                        <p:tav tm="100000">
                                          <p:val>
                                            <p:strVal val="#ppt_x"/>
                                          </p:val>
                                        </p:tav>
                                      </p:tavLst>
                                    </p:anim>
                                    <p:anim calcmode="lin" valueType="num">
                                      <p:cBhvr additive="base">
                                        <p:cTn id="8" dur="500" fill="hold"/>
                                        <p:tgtEl>
                                          <p:spTgt spid="5345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534531"/>
                                        </p:tgtEl>
                                        <p:attrNameLst>
                                          <p:attrName>style.visibility</p:attrName>
                                        </p:attrNameLst>
                                      </p:cBhvr>
                                      <p:to>
                                        <p:strVal val="visible"/>
                                      </p:to>
                                    </p:set>
                                    <p:animEffect transition="in" filter="checkerboard(across)">
                                      <p:cBhvr>
                                        <p:cTn id="12" dur="500"/>
                                        <p:tgtEl>
                                          <p:spTgt spid="534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utoUpdateAnimBg="0"/>
      <p:bldP spid="53453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hlinkClick r:id="rId3"/>
            <a:extLst>
              <a:ext uri="{FF2B5EF4-FFF2-40B4-BE49-F238E27FC236}">
                <a16:creationId xmlns:a16="http://schemas.microsoft.com/office/drawing/2014/main" id="{A5B817FD-9AB9-B824-9E0A-AF394E96D804}"/>
              </a:ext>
            </a:extLst>
          </p:cNvPr>
          <p:cNvPicPr>
            <a:picLocks noChangeAspect="1"/>
          </p:cNvPicPr>
          <p:nvPr/>
        </p:nvPicPr>
        <p:blipFill rotWithShape="1">
          <a:blip r:embed="rId4"/>
          <a:srcRect l="1722" t="12182" r="34250" b="6580"/>
          <a:stretch/>
        </p:blipFill>
        <p:spPr>
          <a:xfrm>
            <a:off x="467544" y="370588"/>
            <a:ext cx="6508107" cy="4642588"/>
          </a:xfrm>
          <a:prstGeom prst="rect">
            <a:avLst/>
          </a:prstGeom>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423" t="6036" r="9373" b="3125"/>
          <a:stretch/>
        </p:blipFill>
        <p:spPr bwMode="auto">
          <a:xfrm>
            <a:off x="5865016" y="4399179"/>
            <a:ext cx="3121507" cy="220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49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ChangeArrowheads="1"/>
          </p:cNvSpPr>
          <p:nvPr/>
        </p:nvSpPr>
        <p:spPr bwMode="auto">
          <a:xfrm>
            <a:off x="827584" y="1412776"/>
            <a:ext cx="7812088" cy="3687163"/>
          </a:xfrm>
          <a:prstGeom prst="rect">
            <a:avLst/>
          </a:prstGeom>
          <a:noFill/>
          <a:ln w="12700" cap="sq">
            <a:noFill/>
            <a:miter lim="800000"/>
            <a:headEnd type="none" w="sm" len="sm"/>
            <a:tailEnd type="none" w="sm" len="sm"/>
          </a:ln>
        </p:spPr>
        <p:txBody>
          <a:bodyPr>
            <a:spAutoFit/>
          </a:bodyPr>
          <a:lstStyle/>
          <a:p>
            <a:pPr marL="182563" indent="-182563" algn="ctr" eaLnBrk="0" hangingPunct="0">
              <a:spcBef>
                <a:spcPct val="50000"/>
              </a:spcBef>
            </a:pPr>
            <a:r>
              <a:rPr kumimoji="1" lang="es-ES_tradnl" altLang="es-ES" sz="2400" b="1" dirty="0">
                <a:solidFill>
                  <a:srgbClr val="990033"/>
                </a:solidFill>
                <a:latin typeface="Tahoma" pitchFamily="34" charset="0"/>
              </a:rPr>
              <a:t>TIPOS DE RATIOS</a:t>
            </a:r>
          </a:p>
          <a:p>
            <a:pPr marL="182563" indent="-182563" algn="ctr" eaLnBrk="0" hangingPunct="0">
              <a:lnSpc>
                <a:spcPct val="40000"/>
              </a:lnSpc>
              <a:spcBef>
                <a:spcPct val="50000"/>
              </a:spcBef>
            </a:pPr>
            <a:endParaRPr kumimoji="1" lang="es-ES_tradnl" altLang="es-ES" sz="2400" b="1" dirty="0">
              <a:solidFill>
                <a:srgbClr val="990033"/>
              </a:solidFill>
              <a:latin typeface="Tahoma" pitchFamily="34" charset="0"/>
            </a:endParaRPr>
          </a:p>
          <a:p>
            <a:pPr marL="182563" indent="-182563" eaLnBrk="0" hangingPunct="0">
              <a:spcBef>
                <a:spcPct val="50000"/>
              </a:spcBef>
              <a:buFontTx/>
              <a:buChar char="–"/>
            </a:pPr>
            <a:r>
              <a:rPr kumimoji="1" lang="es-ES_tradnl" altLang="es-ES" sz="2000" b="1" dirty="0">
                <a:latin typeface="Tahoma" pitchFamily="34" charset="0"/>
              </a:rPr>
              <a:t> Existe una gran cantidad de ratios financieros </a:t>
            </a:r>
          </a:p>
          <a:p>
            <a:pPr marL="182563" indent="-182563" eaLnBrk="0" hangingPunct="0">
              <a:spcBef>
                <a:spcPct val="50000"/>
              </a:spcBef>
              <a:buFontTx/>
              <a:buChar char="–"/>
            </a:pPr>
            <a:r>
              <a:rPr kumimoji="1" lang="es-ES_tradnl" altLang="es-ES" sz="2000" b="1" dirty="0">
                <a:latin typeface="Tahoma" pitchFamily="34" charset="0"/>
              </a:rPr>
              <a:t> Los más importantes permiten analizar tres aspectos clave del negocio:</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Liquidez</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Endeudamiento</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Rentabilidad</a:t>
            </a:r>
            <a:endParaRPr kumimoji="1" lang="es-AR" altLang="es-ES" sz="2400" b="1" dirty="0">
              <a:latin typeface="Tahoma" pitchFamily="34" charset="0"/>
            </a:endParaRPr>
          </a:p>
        </p:txBody>
      </p:sp>
      <p:sp>
        <p:nvSpPr>
          <p:cNvPr id="538628"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4057128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checkerboard(across)">
                                      <p:cBhvr>
                                        <p:cTn id="7" dur="500"/>
                                        <p:tgtEl>
                                          <p:spTgt spid="538627"/>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38628"/>
                                        </p:tgtEl>
                                        <p:attrNameLst>
                                          <p:attrName>style.visibility</p:attrName>
                                        </p:attrNameLst>
                                      </p:cBhvr>
                                      <p:to>
                                        <p:strVal val="visible"/>
                                      </p:to>
                                    </p:set>
                                    <p:anim calcmode="lin" valueType="num">
                                      <p:cBhvr additive="base">
                                        <p:cTn id="11" dur="500" fill="hold"/>
                                        <p:tgtEl>
                                          <p:spTgt spid="538628"/>
                                        </p:tgtEl>
                                        <p:attrNameLst>
                                          <p:attrName>ppt_x</p:attrName>
                                        </p:attrNameLst>
                                      </p:cBhvr>
                                      <p:tavLst>
                                        <p:tav tm="0">
                                          <p:val>
                                            <p:strVal val="0-#ppt_w/2"/>
                                          </p:val>
                                        </p:tav>
                                        <p:tav tm="100000">
                                          <p:val>
                                            <p:strVal val="#ppt_x"/>
                                          </p:val>
                                        </p:tav>
                                      </p:tavLst>
                                    </p:anim>
                                    <p:anim calcmode="lin" valueType="num">
                                      <p:cBhvr additive="base">
                                        <p:cTn id="12" dur="500" fill="hold"/>
                                        <p:tgtEl>
                                          <p:spTgt spid="5386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autoUpdateAnimBg="0"/>
      <p:bldP spid="53862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p:cNvSpPr>
          <p:nvPr/>
        </p:nvSpPr>
        <p:spPr bwMode="auto">
          <a:xfrm>
            <a:off x="596900" y="1700213"/>
            <a:ext cx="8137525" cy="1942711"/>
          </a:xfrm>
          <a:prstGeom prst="rect">
            <a:avLst/>
          </a:prstGeom>
          <a:noFill/>
          <a:ln w="12700" cap="sq">
            <a:noFill/>
            <a:miter lim="800000"/>
            <a:headEnd type="none" w="sm" len="sm"/>
            <a:tailEnd type="none" w="sm" len="sm"/>
          </a:ln>
        </p:spPr>
        <p:txBody>
          <a:bodyPr>
            <a:spAutoFit/>
          </a:bodyPr>
          <a:lstStyle/>
          <a:p>
            <a:pPr marL="274638" indent="-274638" algn="ctr" eaLnBrk="0" hangingPunct="0">
              <a:spcBef>
                <a:spcPct val="50000"/>
              </a:spcBef>
            </a:pPr>
            <a:r>
              <a:rPr kumimoji="1" lang="es-ES_tradnl" altLang="es-ES" sz="2400" b="1" dirty="0">
                <a:solidFill>
                  <a:srgbClr val="990033"/>
                </a:solidFill>
                <a:latin typeface="Tahoma" pitchFamily="34" charset="0"/>
              </a:rPr>
              <a:t>LIQUIDEZ</a:t>
            </a:r>
          </a:p>
          <a:p>
            <a:pPr eaLnBrk="0" hangingPunct="0">
              <a:spcBef>
                <a:spcPct val="50000"/>
              </a:spcBef>
            </a:pPr>
            <a:r>
              <a:rPr kumimoji="1" lang="es-ES_tradnl" altLang="es-ES" sz="2400" dirty="0">
                <a:latin typeface="Tahoma" pitchFamily="34" charset="0"/>
              </a:rPr>
              <a:t>Capacidad de pago que tiene una empresa para afrontar los compromisos (deudas) de corto plazo (vencen dentro de los siguientes doce meses).</a:t>
            </a:r>
          </a:p>
          <a:p>
            <a:pPr marL="274638" indent="-274638" eaLnBrk="0" hangingPunct="0">
              <a:lnSpc>
                <a:spcPct val="0"/>
              </a:lnSpc>
              <a:spcBef>
                <a:spcPct val="50000"/>
              </a:spcBef>
            </a:pPr>
            <a:endParaRPr kumimoji="1" lang="es-ES_tradnl" altLang="es-ES" sz="2400" dirty="0">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grpSp>
        <p:nvGrpSpPr>
          <p:cNvPr id="5" name="Group 17"/>
          <p:cNvGrpSpPr>
            <a:grpSpLocks/>
          </p:cNvGrpSpPr>
          <p:nvPr/>
        </p:nvGrpSpPr>
        <p:grpSpPr bwMode="auto">
          <a:xfrm>
            <a:off x="837405" y="4227117"/>
            <a:ext cx="7656513" cy="1392237"/>
            <a:chOff x="144" y="1056"/>
            <a:chExt cx="5472" cy="877"/>
          </a:xfrm>
        </p:grpSpPr>
        <p:sp>
          <p:nvSpPr>
            <p:cNvPr id="6" name="Rectangle 18"/>
            <p:cNvSpPr>
              <a:spLocks noChangeArrowheads="1"/>
            </p:cNvSpPr>
            <p:nvPr/>
          </p:nvSpPr>
          <p:spPr bwMode="auto">
            <a:xfrm>
              <a:off x="2731" y="1422"/>
              <a:ext cx="2885" cy="365"/>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   Pasivo Corriente</a:t>
              </a:r>
              <a:endParaRPr lang="es-ES" altLang="es-ES" sz="2800" b="1" dirty="0">
                <a:solidFill>
                  <a:srgbClr val="006699"/>
                </a:solidFill>
              </a:endParaRPr>
            </a:p>
          </p:txBody>
        </p:sp>
        <p:sp>
          <p:nvSpPr>
            <p:cNvPr id="7" name="Rectangle 19"/>
            <p:cNvSpPr>
              <a:spLocks noChangeArrowheads="1"/>
            </p:cNvSpPr>
            <p:nvPr/>
          </p:nvSpPr>
          <p:spPr bwMode="auto">
            <a:xfrm>
              <a:off x="2731" y="1056"/>
              <a:ext cx="2885" cy="366"/>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   Activo Corriente</a:t>
              </a:r>
              <a:endParaRPr lang="es-ES" altLang="es-ES" sz="2800" b="1" dirty="0">
                <a:solidFill>
                  <a:srgbClr val="006699"/>
                </a:solidFill>
              </a:endParaRPr>
            </a:p>
          </p:txBody>
        </p:sp>
        <p:sp>
          <p:nvSpPr>
            <p:cNvPr id="8" name="Rectangle 20"/>
            <p:cNvSpPr>
              <a:spLocks noChangeArrowheads="1"/>
            </p:cNvSpPr>
            <p:nvPr/>
          </p:nvSpPr>
          <p:spPr bwMode="auto">
            <a:xfrm>
              <a:off x="2496" y="1056"/>
              <a:ext cx="235" cy="731"/>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a:t>
              </a:r>
              <a:endParaRPr lang="es-ES" altLang="es-ES" sz="2800" b="1" dirty="0">
                <a:solidFill>
                  <a:srgbClr val="006699"/>
                </a:solidFill>
              </a:endParaRPr>
            </a:p>
          </p:txBody>
        </p:sp>
        <p:sp>
          <p:nvSpPr>
            <p:cNvPr id="9" name="Rectangle 21"/>
            <p:cNvSpPr>
              <a:spLocks noChangeArrowheads="1"/>
            </p:cNvSpPr>
            <p:nvPr/>
          </p:nvSpPr>
          <p:spPr bwMode="auto">
            <a:xfrm>
              <a:off x="144" y="1056"/>
              <a:ext cx="2352" cy="731"/>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Índice de Liquidez</a:t>
              </a:r>
              <a:endParaRPr lang="es-ES" altLang="es-ES" sz="2800" b="1" dirty="0">
                <a:solidFill>
                  <a:srgbClr val="006699"/>
                </a:solidFill>
              </a:endParaRPr>
            </a:p>
          </p:txBody>
        </p:sp>
        <p:sp>
          <p:nvSpPr>
            <p:cNvPr id="10" name="Line 22"/>
            <p:cNvSpPr>
              <a:spLocks noChangeShapeType="1"/>
            </p:cNvSpPr>
            <p:nvPr/>
          </p:nvSpPr>
          <p:spPr bwMode="auto">
            <a:xfrm>
              <a:off x="2731" y="1422"/>
              <a:ext cx="2885" cy="0"/>
            </a:xfrm>
            <a:prstGeom prst="line">
              <a:avLst/>
            </a:prstGeom>
            <a:noFill/>
            <a:ln w="12700">
              <a:solidFill>
                <a:srgbClr val="006699"/>
              </a:solidFill>
              <a:round/>
              <a:headEnd type="none" w="sm" len="sm"/>
              <a:tailEnd type="none" w="sm" len="sm"/>
            </a:ln>
          </p:spPr>
          <p:txBody>
            <a:bodyPr>
              <a:spAutoFit/>
            </a:bodyPr>
            <a:lstStyle/>
            <a:p>
              <a:endParaRPr lang="es-AR"/>
            </a:p>
          </p:txBody>
        </p:sp>
        <p:sp>
          <p:nvSpPr>
            <p:cNvPr id="11" name="Line 23"/>
            <p:cNvSpPr>
              <a:spLocks noChangeShapeType="1"/>
            </p:cNvSpPr>
            <p:nvPr/>
          </p:nvSpPr>
          <p:spPr bwMode="auto">
            <a:xfrm>
              <a:off x="144" y="1933"/>
              <a:ext cx="5472" cy="0"/>
            </a:xfrm>
            <a:prstGeom prst="line">
              <a:avLst/>
            </a:prstGeom>
            <a:noFill/>
            <a:ln w="12700">
              <a:solidFill>
                <a:schemeClr val="tx1"/>
              </a:solidFill>
              <a:round/>
              <a:headEnd type="none" w="sm" len="sm"/>
              <a:tailEnd type="none" w="sm" len="sm"/>
            </a:ln>
          </p:spPr>
          <p:txBody>
            <a:bodyPr>
              <a:spAutoFit/>
            </a:bodyPr>
            <a:lstStyle/>
            <a:p>
              <a:endParaRPr lang="es-AR"/>
            </a:p>
          </p:txBody>
        </p:sp>
      </p:grpSp>
    </p:spTree>
    <p:extLst>
      <p:ext uri="{BB962C8B-B14F-4D97-AF65-F5344CB8AC3E}">
        <p14:creationId xmlns:p14="http://schemas.microsoft.com/office/powerpoint/2010/main" val="179912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40674"/>
                                        </p:tgtEl>
                                        <p:attrNameLst>
                                          <p:attrName>style.visibility</p:attrName>
                                        </p:attrNameLst>
                                      </p:cBhvr>
                                      <p:to>
                                        <p:strVal val="visible"/>
                                      </p:to>
                                    </p:set>
                                    <p:animEffect transition="in" filter="checkerboard(across)">
                                      <p:cBhvr>
                                        <p:cTn id="7" dur="500"/>
                                        <p:tgtEl>
                                          <p:spTgt spid="540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596900" y="1178347"/>
            <a:ext cx="7632700" cy="4708981"/>
          </a:xfrm>
          <a:prstGeom prst="rect">
            <a:avLst/>
          </a:prstGeom>
          <a:noFill/>
          <a:ln w="12700" cap="sq">
            <a:noFill/>
            <a:miter lim="800000"/>
            <a:headEnd type="none" w="sm" len="sm"/>
            <a:tailEnd type="none" w="sm" len="sm"/>
          </a:ln>
        </p:spPr>
        <p:txBody>
          <a:bodyPr>
            <a:spAutoFit/>
          </a:bodyPr>
          <a:lstStyle/>
          <a:p>
            <a:pPr marL="274638" indent="-274638" algn="ctr" eaLnBrk="0" hangingPunct="0">
              <a:spcBef>
                <a:spcPct val="50000"/>
              </a:spcBef>
            </a:pPr>
            <a:r>
              <a:rPr kumimoji="1" lang="es-ES_tradnl" altLang="es-ES" sz="2400" b="1" dirty="0">
                <a:solidFill>
                  <a:srgbClr val="990033"/>
                </a:solidFill>
                <a:latin typeface="Tahoma" pitchFamily="34" charset="0"/>
              </a:rPr>
              <a:t>ENDEUDAMIENTO</a:t>
            </a:r>
          </a:p>
          <a:p>
            <a:pPr marL="274638" indent="-274638" eaLnBrk="0" hangingPunct="0">
              <a:spcBef>
                <a:spcPct val="50000"/>
              </a:spcBef>
              <a:buFontTx/>
              <a:buChar char="–"/>
            </a:pPr>
            <a:r>
              <a:rPr kumimoji="1" lang="es-ES_tradnl" altLang="es-ES" sz="2400" dirty="0">
                <a:latin typeface="Tahoma" pitchFamily="34" charset="0"/>
              </a:rPr>
              <a:t>El nivel de endeudamiento de una empresa habla de su grado de solvencia o solidez. </a:t>
            </a:r>
          </a:p>
          <a:p>
            <a:pPr marL="274638" indent="-274638" eaLnBrk="0" hangingPunct="0">
              <a:spcBef>
                <a:spcPct val="50000"/>
              </a:spcBef>
              <a:buFontTx/>
              <a:buChar char="–"/>
            </a:pPr>
            <a:r>
              <a:rPr kumimoji="1" lang="es-ES_tradnl" altLang="es-ES" sz="2400" dirty="0">
                <a:latin typeface="Tahoma" pitchFamily="34" charset="0"/>
              </a:rPr>
              <a:t>Esto se plantea en términos de una relación inversa, a mayor endeudamiento, menor solvencia y viceversa.</a:t>
            </a:r>
          </a:p>
          <a:p>
            <a:pPr marL="274638" indent="-274638" eaLnBrk="0" hangingPunct="0">
              <a:spcBef>
                <a:spcPct val="50000"/>
              </a:spcBef>
              <a:buFontTx/>
              <a:buChar char="–"/>
            </a:pPr>
            <a:r>
              <a:rPr kumimoji="1" lang="es-ES_tradnl" altLang="es-ES" sz="2400" dirty="0">
                <a:latin typeface="Tahoma" pitchFamily="34" charset="0"/>
              </a:rPr>
              <a:t>Una empresa muy endeudada puede enfrentar problemas financieros por su incapacidad de cumplir con todos sus compromisos. En otras palabras, a mayor endeudamiento mayor fragilidad y mayores riesgos de incumplimiento.</a:t>
            </a:r>
          </a:p>
        </p:txBody>
      </p:sp>
      <p:sp>
        <p:nvSpPr>
          <p:cNvPr id="546820"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462503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46818"/>
                                        </p:tgtEl>
                                        <p:attrNameLst>
                                          <p:attrName>style.visibility</p:attrName>
                                        </p:attrNameLst>
                                      </p:cBhvr>
                                      <p:to>
                                        <p:strVal val="visible"/>
                                      </p:to>
                                    </p:set>
                                    <p:animEffect transition="in" filter="checkerboard(across)">
                                      <p:cBhvr>
                                        <p:cTn id="7" dur="500"/>
                                        <p:tgtEl>
                                          <p:spTgt spid="54681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46820"/>
                                        </p:tgtEl>
                                        <p:attrNameLst>
                                          <p:attrName>style.visibility</p:attrName>
                                        </p:attrNameLst>
                                      </p:cBhvr>
                                      <p:to>
                                        <p:strVal val="visible"/>
                                      </p:to>
                                    </p:set>
                                    <p:anim calcmode="lin" valueType="num">
                                      <p:cBhvr additive="base">
                                        <p:cTn id="11" dur="500" fill="hold"/>
                                        <p:tgtEl>
                                          <p:spTgt spid="546820"/>
                                        </p:tgtEl>
                                        <p:attrNameLst>
                                          <p:attrName>ppt_x</p:attrName>
                                        </p:attrNameLst>
                                      </p:cBhvr>
                                      <p:tavLst>
                                        <p:tav tm="0">
                                          <p:val>
                                            <p:strVal val="0-#ppt_w/2"/>
                                          </p:val>
                                        </p:tav>
                                        <p:tav tm="100000">
                                          <p:val>
                                            <p:strVal val="#ppt_x"/>
                                          </p:val>
                                        </p:tav>
                                      </p:tavLst>
                                    </p:anim>
                                    <p:anim calcmode="lin" valueType="num">
                                      <p:cBhvr additive="base">
                                        <p:cTn id="12" dur="500" fill="hold"/>
                                        <p:tgtEl>
                                          <p:spTgt spid="546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8" grpId="0" autoUpdateAnimBg="0"/>
      <p:bldP spid="54682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p:cNvSpPr>
          <p:nvPr/>
        </p:nvSpPr>
        <p:spPr bwMode="auto">
          <a:xfrm>
            <a:off x="383906" y="1277937"/>
            <a:ext cx="7848600" cy="24288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ES_tradnl" altLang="es-ES" sz="2400" b="1" dirty="0">
                <a:solidFill>
                  <a:srgbClr val="990033"/>
                </a:solidFill>
                <a:latin typeface="Tahoma" pitchFamily="34" charset="0"/>
              </a:rPr>
              <a:t>RENTABILIDAD</a:t>
            </a:r>
          </a:p>
          <a:p>
            <a:pPr algn="ctr" eaLnBrk="0" hangingPunct="0">
              <a:lnSpc>
                <a:spcPct val="40000"/>
              </a:lnSpc>
              <a:spcBef>
                <a:spcPct val="50000"/>
              </a:spcBef>
            </a:pPr>
            <a:endParaRPr kumimoji="1" lang="es-ES_tradnl" altLang="es-ES" sz="2400" b="1" dirty="0">
              <a:solidFill>
                <a:srgbClr val="990033"/>
              </a:solidFill>
              <a:latin typeface="Tahoma" pitchFamily="34" charset="0"/>
            </a:endParaRPr>
          </a:p>
          <a:p>
            <a:pPr algn="ctr" eaLnBrk="0" hangingPunct="0">
              <a:spcBef>
                <a:spcPct val="50000"/>
              </a:spcBef>
            </a:pPr>
            <a:r>
              <a:rPr kumimoji="1" lang="es-ES_tradnl" altLang="es-ES" sz="2400" dirty="0">
                <a:latin typeface="Tahoma" pitchFamily="34" charset="0"/>
              </a:rPr>
              <a:t>El ratio de Rentabilidad sobre Patrimonio Neto mide la relación entre el resultado final del ejercicio y el Patrimonio Neto promedio del período, y lo expresa en tanto por ciento.</a:t>
            </a:r>
          </a:p>
        </p:txBody>
      </p:sp>
      <p:sp>
        <p:nvSpPr>
          <p:cNvPr id="552964"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
        <p:nvSpPr>
          <p:cNvPr id="11" name="Rectangle 24"/>
          <p:cNvSpPr>
            <a:spLocks noChangeArrowheads="1"/>
          </p:cNvSpPr>
          <p:nvPr/>
        </p:nvSpPr>
        <p:spPr bwMode="auto">
          <a:xfrm>
            <a:off x="1187624" y="4279107"/>
            <a:ext cx="7380287" cy="173513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kumimoji="1" lang="es-ES_tradnl" altLang="es-ES" sz="2400" dirty="0">
                <a:solidFill>
                  <a:srgbClr val="990033"/>
                </a:solidFill>
                <a:latin typeface="Tahoma" pitchFamily="34" charset="0"/>
              </a:rPr>
              <a:t>Ejemplo: </a:t>
            </a:r>
          </a:p>
          <a:p>
            <a:pPr eaLnBrk="0" hangingPunct="0">
              <a:spcBef>
                <a:spcPct val="50000"/>
              </a:spcBef>
            </a:pPr>
            <a:r>
              <a:rPr kumimoji="1" lang="es-ES_tradnl" altLang="es-ES" sz="2400" dirty="0">
                <a:latin typeface="Tahoma" pitchFamily="34" charset="0"/>
              </a:rPr>
              <a:t>Una ganancia de $ 100.000 sobre un Patrimonio Neto de $ 500.000 arroja un índice del 20% de rentabilidad.</a:t>
            </a:r>
          </a:p>
        </p:txBody>
      </p:sp>
    </p:spTree>
    <p:extLst>
      <p:ext uri="{BB962C8B-B14F-4D97-AF65-F5344CB8AC3E}">
        <p14:creationId xmlns:p14="http://schemas.microsoft.com/office/powerpoint/2010/main" val="277939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2962"/>
                                        </p:tgtEl>
                                        <p:attrNameLst>
                                          <p:attrName>style.visibility</p:attrName>
                                        </p:attrNameLst>
                                      </p:cBhvr>
                                      <p:to>
                                        <p:strVal val="visible"/>
                                      </p:to>
                                    </p:set>
                                    <p:animEffect transition="in" filter="checkerboard(across)">
                                      <p:cBhvr>
                                        <p:cTn id="7" dur="500"/>
                                        <p:tgtEl>
                                          <p:spTgt spid="55296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52964"/>
                                        </p:tgtEl>
                                        <p:attrNameLst>
                                          <p:attrName>style.visibility</p:attrName>
                                        </p:attrNameLst>
                                      </p:cBhvr>
                                      <p:to>
                                        <p:strVal val="visible"/>
                                      </p:to>
                                    </p:set>
                                    <p:anim calcmode="lin" valueType="num">
                                      <p:cBhvr additive="base">
                                        <p:cTn id="11" dur="500" fill="hold"/>
                                        <p:tgtEl>
                                          <p:spTgt spid="552964"/>
                                        </p:tgtEl>
                                        <p:attrNameLst>
                                          <p:attrName>ppt_x</p:attrName>
                                        </p:attrNameLst>
                                      </p:cBhvr>
                                      <p:tavLst>
                                        <p:tav tm="0">
                                          <p:val>
                                            <p:strVal val="0-#ppt_w/2"/>
                                          </p:val>
                                        </p:tav>
                                        <p:tav tm="100000">
                                          <p:val>
                                            <p:strVal val="#ppt_x"/>
                                          </p:val>
                                        </p:tav>
                                      </p:tavLst>
                                    </p:anim>
                                    <p:anim calcmode="lin" valueType="num">
                                      <p:cBhvr additive="base">
                                        <p:cTn id="12" dur="500" fill="hold"/>
                                        <p:tgtEl>
                                          <p:spTgt spid="55296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2" grpId="0" autoUpdateAnimBg="0"/>
      <p:bldP spid="552964" grpId="0" autoUpdateAnimBg="0"/>
      <p:bldP spid="1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1116013" y="3141663"/>
            <a:ext cx="7343775" cy="35972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kumimoji="1" lang="es-ES_tradnl" altLang="es-ES" sz="2000" dirty="0">
                <a:latin typeface="Tahoma" pitchFamily="34" charset="0"/>
              </a:rPr>
              <a:t>Al momento de construir y analizar  RATIOS  tengan en cuenta las siguientes recomendaciones : </a:t>
            </a:r>
          </a:p>
          <a:p>
            <a:pPr eaLnBrk="0" hangingPunct="0">
              <a:spcBef>
                <a:spcPct val="50000"/>
              </a:spcBef>
              <a:buFontTx/>
              <a:buChar char="–"/>
            </a:pPr>
            <a:r>
              <a:rPr kumimoji="1" lang="es-ES_tradnl" altLang="es-ES" sz="2000" dirty="0">
                <a:latin typeface="Tahoma" pitchFamily="34" charset="0"/>
              </a:rPr>
              <a:t> </a:t>
            </a:r>
            <a:r>
              <a:rPr kumimoji="1" lang="es-ES_tradnl" altLang="es-ES" sz="2000" b="1" dirty="0">
                <a:latin typeface="Tahoma" pitchFamily="34" charset="0"/>
              </a:rPr>
              <a:t>Los  RATIOS  nunca son mejores que la información </a:t>
            </a:r>
            <a:br>
              <a:rPr kumimoji="1" lang="es-ES_tradnl" altLang="es-ES" sz="2000" b="1" dirty="0">
                <a:latin typeface="Tahoma" pitchFamily="34" charset="0"/>
              </a:rPr>
            </a:br>
            <a:r>
              <a:rPr kumimoji="1" lang="es-ES_tradnl" altLang="es-ES" sz="2000" b="1" dirty="0">
                <a:latin typeface="Tahoma" pitchFamily="34" charset="0"/>
              </a:rPr>
              <a:t>   que les da origen.</a:t>
            </a:r>
            <a:r>
              <a:rPr kumimoji="1" lang="es-ES_tradnl" altLang="es-ES" sz="2000" dirty="0">
                <a:latin typeface="Tahoma" pitchFamily="34" charset="0"/>
              </a:rPr>
              <a:t> Si los datos de los Estados Contables </a:t>
            </a:r>
            <a:br>
              <a:rPr kumimoji="1" lang="es-ES_tradnl" altLang="es-ES" sz="2000" dirty="0">
                <a:latin typeface="Tahoma" pitchFamily="34" charset="0"/>
              </a:rPr>
            </a:br>
            <a:r>
              <a:rPr kumimoji="1" lang="es-ES_tradnl" altLang="es-ES" sz="2000" dirty="0">
                <a:latin typeface="Tahoma" pitchFamily="34" charset="0"/>
              </a:rPr>
              <a:t>   NO es confiable, tampoco lo serán los ratios que surjan de </a:t>
            </a:r>
            <a:br>
              <a:rPr kumimoji="1" lang="es-ES_tradnl" altLang="es-ES" sz="2000" dirty="0">
                <a:latin typeface="Tahoma" pitchFamily="34" charset="0"/>
              </a:rPr>
            </a:br>
            <a:r>
              <a:rPr kumimoji="1" lang="es-ES_tradnl" altLang="es-ES" sz="2000" dirty="0">
                <a:latin typeface="Tahoma" pitchFamily="34" charset="0"/>
              </a:rPr>
              <a:t>   éstos.</a:t>
            </a:r>
          </a:p>
          <a:p>
            <a:pPr eaLnBrk="0" hangingPunct="0">
              <a:spcBef>
                <a:spcPct val="50000"/>
              </a:spcBef>
              <a:buFontTx/>
              <a:buChar char="–"/>
            </a:pPr>
            <a:r>
              <a:rPr kumimoji="1" lang="es-ES_tradnl" altLang="es-ES" sz="2000" dirty="0">
                <a:latin typeface="Tahoma" pitchFamily="34" charset="0"/>
              </a:rPr>
              <a:t> No se deben sacar conclusiones a partir de un solo ratio </a:t>
            </a:r>
            <a:br>
              <a:rPr kumimoji="1" lang="es-ES_tradnl" altLang="es-ES" sz="2000" dirty="0">
                <a:latin typeface="Tahoma" pitchFamily="34" charset="0"/>
              </a:rPr>
            </a:br>
            <a:r>
              <a:rPr kumimoji="1" lang="es-ES_tradnl" altLang="es-ES" sz="2000" dirty="0">
                <a:latin typeface="Tahoma" pitchFamily="34" charset="0"/>
              </a:rPr>
              <a:t>   sino de un conjunto. Y se deben comparar con los de </a:t>
            </a:r>
            <a:br>
              <a:rPr kumimoji="1" lang="es-ES_tradnl" altLang="es-ES" sz="2000" dirty="0">
                <a:latin typeface="Tahoma" pitchFamily="34" charset="0"/>
              </a:rPr>
            </a:br>
            <a:r>
              <a:rPr kumimoji="1" lang="es-ES_tradnl" altLang="es-ES" sz="2000" dirty="0">
                <a:latin typeface="Tahoma" pitchFamily="34" charset="0"/>
              </a:rPr>
              <a:t>   ejercicios anteriores para establecer </a:t>
            </a:r>
            <a:r>
              <a:rPr kumimoji="1" lang="es-ES_tradnl" altLang="es-ES" sz="2000" i="1" dirty="0">
                <a:latin typeface="Tahoma" pitchFamily="34" charset="0"/>
              </a:rPr>
              <a:t>tendencias .</a:t>
            </a:r>
            <a:endParaRPr kumimoji="1" lang="es-ES_tradnl" altLang="es-ES" sz="2000" dirty="0">
              <a:latin typeface="Tahoma" pitchFamily="34" charset="0"/>
            </a:endParaRPr>
          </a:p>
          <a:p>
            <a:pPr eaLnBrk="0" hangingPunct="0">
              <a:spcBef>
                <a:spcPct val="50000"/>
              </a:spcBef>
            </a:pPr>
            <a:endParaRPr kumimoji="1" lang="es-ES_tradnl" altLang="es-ES" sz="2000" dirty="0">
              <a:latin typeface="Tahoma" pitchFamily="34" charset="0"/>
            </a:endParaRPr>
          </a:p>
        </p:txBody>
      </p:sp>
      <p:sp>
        <p:nvSpPr>
          <p:cNvPr id="557059" name="Text Box 3"/>
          <p:cNvSpPr txBox="1">
            <a:spLocks noChangeArrowheads="1"/>
          </p:cNvSpPr>
          <p:nvPr/>
        </p:nvSpPr>
        <p:spPr bwMode="auto">
          <a:xfrm>
            <a:off x="-252536" y="1400991"/>
            <a:ext cx="7993063"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Precauciones al utilizar RATIOS</a:t>
            </a:r>
            <a:endParaRPr lang="es-AR" altLang="es-ES" sz="2600" b="1" dirty="0">
              <a:solidFill>
                <a:srgbClr val="800000"/>
              </a:solidFill>
              <a:latin typeface="Tahoma" pitchFamily="34" charset="0"/>
            </a:endParaRPr>
          </a:p>
        </p:txBody>
      </p:sp>
      <p:sp>
        <p:nvSpPr>
          <p:cNvPr id="45060" name="Rectangle 4"/>
          <p:cNvSpPr>
            <a:spLocks noChangeArrowheads="1"/>
          </p:cNvSpPr>
          <p:nvPr/>
        </p:nvSpPr>
        <p:spPr bwMode="auto">
          <a:xfrm>
            <a:off x="957385" y="1955935"/>
            <a:ext cx="3317875" cy="396875"/>
          </a:xfrm>
          <a:prstGeom prst="rect">
            <a:avLst/>
          </a:prstGeom>
          <a:noFill/>
          <a:ln w="9525" algn="ctr">
            <a:noFill/>
            <a:miter lim="800000"/>
            <a:headEnd/>
            <a:tailEnd/>
          </a:ln>
        </p:spPr>
        <p:txBody>
          <a:bodyPr>
            <a:spAutoFit/>
          </a:bodyPr>
          <a:lstStyle/>
          <a:p>
            <a:pPr algn="ctr" eaLnBrk="0" hangingPunct="0">
              <a:spcBef>
                <a:spcPct val="50000"/>
              </a:spcBef>
            </a:pPr>
            <a:r>
              <a:rPr kumimoji="1" lang="es-ES_tradnl" altLang="es-ES" sz="2000" b="1" dirty="0">
                <a:latin typeface="Verdana" pitchFamily="34" charset="0"/>
              </a:rPr>
              <a:t>OTROS INDICADORES</a:t>
            </a:r>
            <a:endParaRPr kumimoji="1" lang="es-AR" altLang="es-ES" sz="2000" b="1" dirty="0">
              <a:latin typeface="Verdana" pitchFamily="34" charset="0"/>
            </a:endParaRPr>
          </a:p>
        </p:txBody>
      </p:sp>
      <p:sp>
        <p:nvSpPr>
          <p:cNvPr id="557061" name="Text Box 5"/>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52590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7058"/>
                                        </p:tgtEl>
                                        <p:attrNameLst>
                                          <p:attrName>style.visibility</p:attrName>
                                        </p:attrNameLst>
                                      </p:cBhvr>
                                      <p:to>
                                        <p:strVal val="visible"/>
                                      </p:to>
                                    </p:set>
                                    <p:animEffect transition="in" filter="checkerboard(across)">
                                      <p:cBhvr>
                                        <p:cTn id="7" dur="500"/>
                                        <p:tgtEl>
                                          <p:spTgt spid="55705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57059"/>
                                        </p:tgtEl>
                                        <p:attrNameLst>
                                          <p:attrName>style.visibility</p:attrName>
                                        </p:attrNameLst>
                                      </p:cBhvr>
                                      <p:to>
                                        <p:strVal val="visible"/>
                                      </p:to>
                                    </p:set>
                                    <p:anim calcmode="lin" valueType="num">
                                      <p:cBhvr additive="base">
                                        <p:cTn id="11" dur="500" fill="hold"/>
                                        <p:tgtEl>
                                          <p:spTgt spid="557059"/>
                                        </p:tgtEl>
                                        <p:attrNameLst>
                                          <p:attrName>ppt_x</p:attrName>
                                        </p:attrNameLst>
                                      </p:cBhvr>
                                      <p:tavLst>
                                        <p:tav tm="0">
                                          <p:val>
                                            <p:strVal val="0-#ppt_w/2"/>
                                          </p:val>
                                        </p:tav>
                                        <p:tav tm="100000">
                                          <p:val>
                                            <p:strVal val="#ppt_x"/>
                                          </p:val>
                                        </p:tav>
                                      </p:tavLst>
                                    </p:anim>
                                    <p:anim calcmode="lin" valueType="num">
                                      <p:cBhvr additive="base">
                                        <p:cTn id="12" dur="500" fill="hold"/>
                                        <p:tgtEl>
                                          <p:spTgt spid="55705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57061"/>
                                        </p:tgtEl>
                                        <p:attrNameLst>
                                          <p:attrName>style.visibility</p:attrName>
                                        </p:attrNameLst>
                                      </p:cBhvr>
                                      <p:to>
                                        <p:strVal val="visible"/>
                                      </p:to>
                                    </p:set>
                                    <p:anim calcmode="lin" valueType="num">
                                      <p:cBhvr additive="base">
                                        <p:cTn id="16" dur="500" fill="hold"/>
                                        <p:tgtEl>
                                          <p:spTgt spid="557061"/>
                                        </p:tgtEl>
                                        <p:attrNameLst>
                                          <p:attrName>ppt_x</p:attrName>
                                        </p:attrNameLst>
                                      </p:cBhvr>
                                      <p:tavLst>
                                        <p:tav tm="0">
                                          <p:val>
                                            <p:strVal val="0-#ppt_w/2"/>
                                          </p:val>
                                        </p:tav>
                                        <p:tav tm="100000">
                                          <p:val>
                                            <p:strVal val="#ppt_x"/>
                                          </p:val>
                                        </p:tav>
                                      </p:tavLst>
                                    </p:anim>
                                    <p:anim calcmode="lin" valueType="num">
                                      <p:cBhvr additive="base">
                                        <p:cTn id="17" dur="500" fill="hold"/>
                                        <p:tgtEl>
                                          <p:spTgt spid="557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autoUpdateAnimBg="0"/>
      <p:bldP spid="557059" grpId="0" autoUpdateAnimBg="0"/>
      <p:bldP spid="55706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2# La sustentabilidad en la gobernanza</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85349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l="6197" t="10980" r="41828" b="14366"/>
          <a:stretch>
            <a:fillRect/>
          </a:stretch>
        </p:blipFill>
        <p:spPr bwMode="auto">
          <a:xfrm>
            <a:off x="971600" y="188641"/>
            <a:ext cx="7056784" cy="6335067"/>
          </a:xfrm>
          <a:prstGeom prst="rect">
            <a:avLst/>
          </a:prstGeom>
          <a:noFill/>
          <a:ln w="9525">
            <a:noFill/>
            <a:miter lim="800000"/>
            <a:headEnd/>
            <a:tailEnd/>
          </a:ln>
        </p:spPr>
      </p:pic>
    </p:spTree>
    <p:extLst>
      <p:ext uri="{BB962C8B-B14F-4D97-AF65-F5344CB8AC3E}">
        <p14:creationId xmlns:p14="http://schemas.microsoft.com/office/powerpoint/2010/main" val="119179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7379" t="23265" r="25000" b="10000"/>
          <a:stretch>
            <a:fillRect/>
          </a:stretch>
        </p:blipFill>
        <p:spPr bwMode="auto">
          <a:xfrm>
            <a:off x="611560" y="980728"/>
            <a:ext cx="8305698" cy="5122988"/>
          </a:xfrm>
          <a:prstGeom prst="rect">
            <a:avLst/>
          </a:prstGeom>
          <a:noFill/>
          <a:ln w="9525">
            <a:noFill/>
            <a:miter lim="800000"/>
            <a:headEnd/>
            <a:tailEnd/>
          </a:ln>
        </p:spPr>
      </p:pic>
      <p:pic>
        <p:nvPicPr>
          <p:cNvPr id="3" name="2 Imagen" descr="natura"/>
          <p:cNvPicPr/>
          <p:nvPr/>
        </p:nvPicPr>
        <p:blipFill>
          <a:blip r:embed="rId3">
            <a:extLst>
              <a:ext uri="{28A0092B-C50C-407E-A947-70E740481C1C}">
                <a14:useLocalDpi xmlns:a14="http://schemas.microsoft.com/office/drawing/2010/main" val="0"/>
              </a:ext>
            </a:extLst>
          </a:blip>
          <a:srcRect/>
          <a:stretch>
            <a:fillRect/>
          </a:stretch>
        </p:blipFill>
        <p:spPr bwMode="auto">
          <a:xfrm>
            <a:off x="6732241" y="188640"/>
            <a:ext cx="2020213" cy="1295366"/>
          </a:xfrm>
          <a:prstGeom prst="rect">
            <a:avLst/>
          </a:prstGeom>
          <a:noFill/>
          <a:ln>
            <a:noFill/>
          </a:ln>
        </p:spPr>
      </p:pic>
    </p:spTree>
    <p:extLst>
      <p:ext uri="{BB962C8B-B14F-4D97-AF65-F5344CB8AC3E}">
        <p14:creationId xmlns:p14="http://schemas.microsoft.com/office/powerpoint/2010/main" val="28703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cstate="print"/>
          <a:srcRect l="24506" t="8146" r="37694" b="13420"/>
          <a:stretch>
            <a:fillRect/>
          </a:stretch>
        </p:blipFill>
        <p:spPr bwMode="auto">
          <a:xfrm>
            <a:off x="2339753" y="196516"/>
            <a:ext cx="4824536" cy="6256820"/>
          </a:xfrm>
          <a:prstGeom prst="rect">
            <a:avLst/>
          </a:prstGeom>
          <a:noFill/>
          <a:ln w="9525">
            <a:noFill/>
            <a:miter lim="800000"/>
            <a:headEnd/>
            <a:tailEnd/>
          </a:ln>
        </p:spPr>
      </p:pic>
    </p:spTree>
    <p:extLst>
      <p:ext uri="{BB962C8B-B14F-4D97-AF65-F5344CB8AC3E}">
        <p14:creationId xmlns:p14="http://schemas.microsoft.com/office/powerpoint/2010/main" val="1487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1"/>
            <a:ext cx="7772400" cy="1143000"/>
          </a:xfrm>
        </p:spPr>
        <p:txBody>
          <a:bodyPr>
            <a:normAutofit/>
          </a:bodyPr>
          <a:lstStyle/>
          <a:p>
            <a:r>
              <a:rPr lang="es-ES" dirty="0"/>
              <a:t>Pero no todo lo que brilla es oro…</a:t>
            </a:r>
          </a:p>
        </p:txBody>
      </p:sp>
      <p:pic>
        <p:nvPicPr>
          <p:cNvPr id="84995" name="Picture 3"/>
          <p:cNvPicPr>
            <a:picLocks noChangeAspect="1" noChangeArrowheads="1"/>
          </p:cNvPicPr>
          <p:nvPr/>
        </p:nvPicPr>
        <p:blipFill>
          <a:blip r:embed="rId2" cstate="print"/>
          <a:srcRect l="5113" t="14450" r="31100" b="30740"/>
          <a:stretch>
            <a:fillRect/>
          </a:stretch>
        </p:blipFill>
        <p:spPr bwMode="auto">
          <a:xfrm>
            <a:off x="449221" y="2492897"/>
            <a:ext cx="7920880" cy="4176464"/>
          </a:xfrm>
          <a:prstGeom prst="rect">
            <a:avLst/>
          </a:prstGeom>
          <a:noFill/>
          <a:ln w="9525">
            <a:noFill/>
            <a:miter lim="800000"/>
            <a:headEnd/>
            <a:tailEnd/>
          </a:ln>
        </p:spPr>
      </p:pic>
      <p:pic>
        <p:nvPicPr>
          <p:cNvPr id="84996" name="Picture 4"/>
          <p:cNvPicPr>
            <a:picLocks noChangeAspect="1" noChangeArrowheads="1"/>
          </p:cNvPicPr>
          <p:nvPr/>
        </p:nvPicPr>
        <p:blipFill>
          <a:blip r:embed="rId3" cstate="print"/>
          <a:srcRect l="5704" t="51890" r="31691" b="32990"/>
          <a:stretch>
            <a:fillRect/>
          </a:stretch>
        </p:blipFill>
        <p:spPr bwMode="auto">
          <a:xfrm>
            <a:off x="539552" y="1340769"/>
            <a:ext cx="7632848" cy="1152128"/>
          </a:xfrm>
          <a:prstGeom prst="rect">
            <a:avLst/>
          </a:prstGeom>
          <a:noFill/>
          <a:ln w="9525">
            <a:noFill/>
            <a:miter lim="800000"/>
            <a:headEnd/>
            <a:tailEnd/>
          </a:ln>
        </p:spPr>
      </p:pic>
      <p:sp>
        <p:nvSpPr>
          <p:cNvPr id="7" name="6 Rectángulo redondeado"/>
          <p:cNvSpPr/>
          <p:nvPr/>
        </p:nvSpPr>
        <p:spPr>
          <a:xfrm>
            <a:off x="359532" y="3140968"/>
            <a:ext cx="7992888" cy="720080"/>
          </a:xfrm>
          <a:prstGeom prst="roundRect">
            <a:avLst/>
          </a:prstGeom>
          <a:noFill/>
          <a:ln w="38100"/>
        </p:spPr>
        <p:style>
          <a:lnRef idx="2">
            <a:schemeClr val="accent6"/>
          </a:lnRef>
          <a:fillRef idx="1">
            <a:schemeClr val="lt1"/>
          </a:fillRef>
          <a:effectRef idx="0">
            <a:schemeClr val="accent6"/>
          </a:effectRef>
          <a:fontRef idx="minor">
            <a:schemeClr val="dk1"/>
          </a:fontRef>
        </p:style>
        <p:txBody>
          <a:bodyPr lIns="91424" tIns="45712" rIns="91424" bIns="45712" rtlCol="0" anchor="ctr"/>
          <a:lstStyle/>
          <a:p>
            <a:pPr algn="ctr"/>
            <a:endParaRPr lang="es-ES">
              <a:solidFill>
                <a:prstClr val="black"/>
              </a:solidFill>
            </a:endParaRPr>
          </a:p>
        </p:txBody>
      </p:sp>
    </p:spTree>
    <p:extLst>
      <p:ext uri="{BB962C8B-B14F-4D97-AF65-F5344CB8AC3E}">
        <p14:creationId xmlns:p14="http://schemas.microsoft.com/office/powerpoint/2010/main" val="126833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1# Acerca del Valor Económico</a:t>
            </a:r>
          </a:p>
          <a:p>
            <a:endParaRPr lang="es-MX" sz="3600" b="1" dirty="0">
              <a:latin typeface="Calibri" pitchFamily="34" charset="0"/>
            </a:endParaRP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4194288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0" y="1772816"/>
            <a:ext cx="9130771" cy="3998818"/>
          </a:xfrm>
          <a:prstGeom prst="rect">
            <a:avLst/>
          </a:prstGeom>
          <a:noFill/>
          <a:ln w="9525">
            <a:noFill/>
            <a:miter lim="800000"/>
            <a:headEnd/>
            <a:tailEnd/>
          </a:ln>
          <a:effec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42450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1E1629-386A-4147-EE22-A1B4E376D544}"/>
              </a:ext>
            </a:extLst>
          </p:cNvPr>
          <p:cNvPicPr>
            <a:picLocks noChangeAspect="1"/>
          </p:cNvPicPr>
          <p:nvPr/>
        </p:nvPicPr>
        <p:blipFill rotWithShape="1">
          <a:blip r:embed="rId2"/>
          <a:srcRect l="37399" t="24788" r="23226" b="10781"/>
          <a:stretch/>
        </p:blipFill>
        <p:spPr>
          <a:xfrm>
            <a:off x="1475656" y="697282"/>
            <a:ext cx="6048672" cy="5564778"/>
          </a:xfrm>
          <a:prstGeom prst="rect">
            <a:avLst/>
          </a:prstGeom>
        </p:spPr>
      </p:pic>
    </p:spTree>
    <p:extLst>
      <p:ext uri="{BB962C8B-B14F-4D97-AF65-F5344CB8AC3E}">
        <p14:creationId xmlns:p14="http://schemas.microsoft.com/office/powerpoint/2010/main" val="304078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071358-E513-E29D-4163-4406E94D1AF1}"/>
              </a:ext>
            </a:extLst>
          </p:cNvPr>
          <p:cNvPicPr>
            <a:picLocks noChangeAspect="1"/>
          </p:cNvPicPr>
          <p:nvPr/>
        </p:nvPicPr>
        <p:blipFill rotWithShape="1">
          <a:blip r:embed="rId2"/>
          <a:srcRect l="38188" t="24788" r="23225" b="58169"/>
          <a:stretch/>
        </p:blipFill>
        <p:spPr>
          <a:xfrm>
            <a:off x="1488906" y="323833"/>
            <a:ext cx="6166187" cy="1531269"/>
          </a:xfrm>
          <a:prstGeom prst="rect">
            <a:avLst/>
          </a:prstGeom>
        </p:spPr>
      </p:pic>
      <p:pic>
        <p:nvPicPr>
          <p:cNvPr id="5" name="Imagen 4">
            <a:extLst>
              <a:ext uri="{FF2B5EF4-FFF2-40B4-BE49-F238E27FC236}">
                <a16:creationId xmlns:a16="http://schemas.microsoft.com/office/drawing/2014/main" id="{B6A4B2AA-D226-6039-3CEC-305F7A5970F0}"/>
              </a:ext>
            </a:extLst>
          </p:cNvPr>
          <p:cNvPicPr>
            <a:picLocks noChangeAspect="1"/>
          </p:cNvPicPr>
          <p:nvPr/>
        </p:nvPicPr>
        <p:blipFill rotWithShape="1">
          <a:blip r:embed="rId2"/>
          <a:srcRect l="38188" t="63489" r="23225" b="7979"/>
          <a:stretch/>
        </p:blipFill>
        <p:spPr>
          <a:xfrm>
            <a:off x="-252536" y="2420888"/>
            <a:ext cx="8216329" cy="3415576"/>
          </a:xfrm>
          <a:prstGeom prst="rect">
            <a:avLst/>
          </a:prstGeom>
        </p:spPr>
      </p:pic>
    </p:spTree>
    <p:extLst>
      <p:ext uri="{BB962C8B-B14F-4D97-AF65-F5344CB8AC3E}">
        <p14:creationId xmlns:p14="http://schemas.microsoft.com/office/powerpoint/2010/main" val="40914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FDB59EC-DDA2-556E-5E70-CDC75AE6F5B4}"/>
              </a:ext>
            </a:extLst>
          </p:cNvPr>
          <p:cNvPicPr>
            <a:picLocks noChangeAspect="1"/>
          </p:cNvPicPr>
          <p:nvPr/>
        </p:nvPicPr>
        <p:blipFill rotWithShape="1">
          <a:blip r:embed="rId2"/>
          <a:srcRect l="37400" t="24788" r="23228" b="57196"/>
          <a:stretch/>
        </p:blipFill>
        <p:spPr>
          <a:xfrm>
            <a:off x="1187311" y="476672"/>
            <a:ext cx="6769377" cy="1668796"/>
          </a:xfrm>
          <a:prstGeom prst="rect">
            <a:avLst/>
          </a:prstGeom>
        </p:spPr>
      </p:pic>
      <p:pic>
        <p:nvPicPr>
          <p:cNvPr id="5" name="Imagen 4">
            <a:extLst>
              <a:ext uri="{FF2B5EF4-FFF2-40B4-BE49-F238E27FC236}">
                <a16:creationId xmlns:a16="http://schemas.microsoft.com/office/drawing/2014/main" id="{F56E9417-ADFC-99BF-FA43-A5AD60A1A477}"/>
              </a:ext>
            </a:extLst>
          </p:cNvPr>
          <p:cNvPicPr>
            <a:picLocks noChangeAspect="1"/>
          </p:cNvPicPr>
          <p:nvPr/>
        </p:nvPicPr>
        <p:blipFill rotWithShape="1">
          <a:blip r:embed="rId2"/>
          <a:srcRect l="37400" t="66427" r="24104" b="7980"/>
          <a:stretch/>
        </p:blipFill>
        <p:spPr>
          <a:xfrm>
            <a:off x="-684584" y="2444280"/>
            <a:ext cx="10142460" cy="3672408"/>
          </a:xfrm>
          <a:prstGeom prst="rect">
            <a:avLst/>
          </a:prstGeom>
        </p:spPr>
      </p:pic>
    </p:spTree>
    <p:extLst>
      <p:ext uri="{BB962C8B-B14F-4D97-AF65-F5344CB8AC3E}">
        <p14:creationId xmlns:p14="http://schemas.microsoft.com/office/powerpoint/2010/main" val="98964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E810D9-ED89-5AF9-C390-506038781512}"/>
              </a:ext>
            </a:extLst>
          </p:cNvPr>
          <p:cNvPicPr>
            <a:picLocks noChangeAspect="1"/>
          </p:cNvPicPr>
          <p:nvPr/>
        </p:nvPicPr>
        <p:blipFill rotWithShape="1">
          <a:blip r:embed="rId2"/>
          <a:srcRect l="38187" t="24788" r="22438" b="9381"/>
          <a:stretch/>
        </p:blipFill>
        <p:spPr>
          <a:xfrm>
            <a:off x="1547664" y="476672"/>
            <a:ext cx="6511361" cy="6120680"/>
          </a:xfrm>
          <a:prstGeom prst="rect">
            <a:avLst/>
          </a:prstGeom>
        </p:spPr>
      </p:pic>
    </p:spTree>
    <p:extLst>
      <p:ext uri="{BB962C8B-B14F-4D97-AF65-F5344CB8AC3E}">
        <p14:creationId xmlns:p14="http://schemas.microsoft.com/office/powerpoint/2010/main" val="163084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71D00F8-034C-8893-2CB6-D76F6B1A759E}"/>
              </a:ext>
            </a:extLst>
          </p:cNvPr>
          <p:cNvPicPr>
            <a:picLocks noChangeAspect="1"/>
          </p:cNvPicPr>
          <p:nvPr/>
        </p:nvPicPr>
        <p:blipFill rotWithShape="1">
          <a:blip r:embed="rId2"/>
          <a:srcRect l="36613" t="24788" r="22438" b="58754"/>
          <a:stretch/>
        </p:blipFill>
        <p:spPr>
          <a:xfrm>
            <a:off x="755576" y="188640"/>
            <a:ext cx="7379431" cy="1604425"/>
          </a:xfrm>
          <a:prstGeom prst="rect">
            <a:avLst/>
          </a:prstGeom>
        </p:spPr>
      </p:pic>
      <p:pic>
        <p:nvPicPr>
          <p:cNvPr id="5" name="Imagen 4">
            <a:extLst>
              <a:ext uri="{FF2B5EF4-FFF2-40B4-BE49-F238E27FC236}">
                <a16:creationId xmlns:a16="http://schemas.microsoft.com/office/drawing/2014/main" id="{5DF57ACF-CA70-2D2E-EE66-6327ADC51439}"/>
              </a:ext>
            </a:extLst>
          </p:cNvPr>
          <p:cNvPicPr>
            <a:picLocks noChangeAspect="1"/>
          </p:cNvPicPr>
          <p:nvPr/>
        </p:nvPicPr>
        <p:blipFill rotWithShape="1">
          <a:blip r:embed="rId2"/>
          <a:srcRect l="36613" t="64851" r="22438" b="9380"/>
          <a:stretch/>
        </p:blipFill>
        <p:spPr>
          <a:xfrm>
            <a:off x="-828600" y="2420888"/>
            <a:ext cx="10364877" cy="3528392"/>
          </a:xfrm>
          <a:prstGeom prst="rect">
            <a:avLst/>
          </a:prstGeom>
        </p:spPr>
      </p:pic>
    </p:spTree>
    <p:extLst>
      <p:ext uri="{BB962C8B-B14F-4D97-AF65-F5344CB8AC3E}">
        <p14:creationId xmlns:p14="http://schemas.microsoft.com/office/powerpoint/2010/main" val="26353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ABC5DEF-B77A-0A38-8C7A-3F5070221B1C}"/>
              </a:ext>
            </a:extLst>
          </p:cNvPr>
          <p:cNvPicPr>
            <a:picLocks noChangeAspect="1"/>
          </p:cNvPicPr>
          <p:nvPr/>
        </p:nvPicPr>
        <p:blipFill rotWithShape="1">
          <a:blip r:embed="rId2"/>
          <a:srcRect l="38188" t="24788" r="24013" b="10781"/>
          <a:stretch/>
        </p:blipFill>
        <p:spPr>
          <a:xfrm>
            <a:off x="1331640" y="332655"/>
            <a:ext cx="6480720" cy="6210693"/>
          </a:xfrm>
          <a:prstGeom prst="rect">
            <a:avLst/>
          </a:prstGeom>
        </p:spPr>
      </p:pic>
    </p:spTree>
    <p:extLst>
      <p:ext uri="{BB962C8B-B14F-4D97-AF65-F5344CB8AC3E}">
        <p14:creationId xmlns:p14="http://schemas.microsoft.com/office/powerpoint/2010/main" val="3236147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0"/>
            <a:ext cx="6883635" cy="642918"/>
          </a:xfrm>
        </p:spPr>
        <p:txBody>
          <a:bodyPr>
            <a:normAutofit/>
          </a:bodyPr>
          <a:lstStyle/>
          <a:p>
            <a:r>
              <a:rPr lang="es-AR" sz="2800" b="1" dirty="0"/>
              <a:t>Dimensiones del valor sostenible </a:t>
            </a:r>
          </a:p>
        </p:txBody>
      </p:sp>
      <p:cxnSp>
        <p:nvCxnSpPr>
          <p:cNvPr id="5" name="4 Conector recto"/>
          <p:cNvCxnSpPr/>
          <p:nvPr/>
        </p:nvCxnSpPr>
        <p:spPr>
          <a:xfrm rot="5400000">
            <a:off x="1928795" y="3714753"/>
            <a:ext cx="5430082"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928663" y="3429000"/>
            <a:ext cx="7286676"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10 Elipse"/>
          <p:cNvSpPr/>
          <p:nvPr/>
        </p:nvSpPr>
        <p:spPr>
          <a:xfrm>
            <a:off x="3929058" y="2961405"/>
            <a:ext cx="1285884" cy="908841"/>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91424" tIns="45712" rIns="91424" bIns="45712" rtlCol="0" anchor="ctr">
            <a:spAutoFit/>
          </a:bodyPr>
          <a:lstStyle/>
          <a:p>
            <a:pPr algn="ctr" defTabSz="914239"/>
            <a:r>
              <a:rPr lang="es-AR" sz="1200" dirty="0">
                <a:solidFill>
                  <a:prstClr val="black"/>
                </a:solidFill>
                <a:latin typeface="Calibri" pitchFamily="34" charset="0"/>
              </a:rPr>
              <a:t>Valor para el Accionista</a:t>
            </a:r>
          </a:p>
        </p:txBody>
      </p:sp>
      <p:sp>
        <p:nvSpPr>
          <p:cNvPr id="12" name="11 Elipse"/>
          <p:cNvSpPr/>
          <p:nvPr/>
        </p:nvSpPr>
        <p:spPr>
          <a:xfrm>
            <a:off x="2357422" y="242886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100" dirty="0">
                <a:solidFill>
                  <a:prstClr val="white"/>
                </a:solidFill>
                <a:latin typeface="Calibri" pitchFamily="34" charset="0"/>
              </a:rPr>
              <a:t>Innovación y reposicionamiento</a:t>
            </a:r>
          </a:p>
        </p:txBody>
      </p:sp>
      <p:sp>
        <p:nvSpPr>
          <p:cNvPr id="13" name="12 Elipse"/>
          <p:cNvSpPr/>
          <p:nvPr/>
        </p:nvSpPr>
        <p:spPr>
          <a:xfrm>
            <a:off x="2285984" y="350043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Reducción de costos y riesgos </a:t>
            </a:r>
          </a:p>
        </p:txBody>
      </p:sp>
      <p:sp>
        <p:nvSpPr>
          <p:cNvPr id="14" name="13 Elipse"/>
          <p:cNvSpPr/>
          <p:nvPr/>
        </p:nvSpPr>
        <p:spPr>
          <a:xfrm>
            <a:off x="5143504" y="350043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Reputación y Legitimidad</a:t>
            </a:r>
          </a:p>
        </p:txBody>
      </p:sp>
      <p:sp>
        <p:nvSpPr>
          <p:cNvPr id="15" name="14 Elipse"/>
          <p:cNvSpPr/>
          <p:nvPr/>
        </p:nvSpPr>
        <p:spPr>
          <a:xfrm>
            <a:off x="5072067" y="242886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Crecimiento</a:t>
            </a:r>
          </a:p>
        </p:txBody>
      </p:sp>
      <p:sp>
        <p:nvSpPr>
          <p:cNvPr id="16" name="15 Pentágono"/>
          <p:cNvSpPr/>
          <p:nvPr/>
        </p:nvSpPr>
        <p:spPr>
          <a:xfrm rot="2700000">
            <a:off x="1444227" y="1089054"/>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18" name="17 CuadroTexto"/>
          <p:cNvSpPr txBox="1"/>
          <p:nvPr/>
        </p:nvSpPr>
        <p:spPr>
          <a:xfrm>
            <a:off x="1428728" y="1571612"/>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Desarrollo de competencias sustentables para el futuro</a:t>
            </a:r>
          </a:p>
        </p:txBody>
      </p:sp>
      <p:sp>
        <p:nvSpPr>
          <p:cNvPr id="19" name="18 Pentágono"/>
          <p:cNvSpPr/>
          <p:nvPr/>
        </p:nvSpPr>
        <p:spPr>
          <a:xfrm rot="-13500000">
            <a:off x="6373449" y="1017616"/>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0" name="19 Pentágono"/>
          <p:cNvSpPr/>
          <p:nvPr/>
        </p:nvSpPr>
        <p:spPr>
          <a:xfrm rot="18900000">
            <a:off x="1515664" y="3803697"/>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1" name="20 Pentágono"/>
          <p:cNvSpPr/>
          <p:nvPr/>
        </p:nvSpPr>
        <p:spPr>
          <a:xfrm rot="13500000">
            <a:off x="6444887" y="3803698"/>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2" name="21 CuadroTexto"/>
          <p:cNvSpPr txBox="1"/>
          <p:nvPr/>
        </p:nvSpPr>
        <p:spPr>
          <a:xfrm>
            <a:off x="1500167" y="4286257"/>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Minimización de residuos y emisiones de las operaciones</a:t>
            </a:r>
          </a:p>
        </p:txBody>
      </p:sp>
      <p:sp>
        <p:nvSpPr>
          <p:cNvPr id="23" name="22 CuadroTexto"/>
          <p:cNvSpPr txBox="1"/>
          <p:nvPr/>
        </p:nvSpPr>
        <p:spPr>
          <a:xfrm>
            <a:off x="6500827" y="4286257"/>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Integrar las necesidades de los </a:t>
            </a:r>
            <a:r>
              <a:rPr lang="es-AR" sz="1200" dirty="0" err="1">
                <a:solidFill>
                  <a:prstClr val="black"/>
                </a:solidFill>
                <a:latin typeface="Calibri" pitchFamily="34" charset="0"/>
              </a:rPr>
              <a:t>Stakeholders</a:t>
            </a:r>
            <a:r>
              <a:rPr lang="es-AR" sz="1200" dirty="0">
                <a:solidFill>
                  <a:prstClr val="black"/>
                </a:solidFill>
                <a:latin typeface="Calibri" pitchFamily="34" charset="0"/>
              </a:rPr>
              <a:t> en el negocio</a:t>
            </a:r>
          </a:p>
        </p:txBody>
      </p:sp>
      <p:sp>
        <p:nvSpPr>
          <p:cNvPr id="24" name="23 CuadroTexto"/>
          <p:cNvSpPr txBox="1"/>
          <p:nvPr/>
        </p:nvSpPr>
        <p:spPr>
          <a:xfrm>
            <a:off x="6429388" y="1571613"/>
            <a:ext cx="1214446" cy="830981"/>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Observar las necesidades insatisfechas</a:t>
            </a:r>
          </a:p>
        </p:txBody>
      </p:sp>
      <p:sp>
        <p:nvSpPr>
          <p:cNvPr id="25" name="24 Pentágono"/>
          <p:cNvSpPr/>
          <p:nvPr/>
        </p:nvSpPr>
        <p:spPr>
          <a:xfrm rot="2700000">
            <a:off x="191903" y="393960"/>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6" name="25 CuadroTexto"/>
          <p:cNvSpPr txBox="1"/>
          <p:nvPr/>
        </p:nvSpPr>
        <p:spPr>
          <a:xfrm>
            <a:off x="214314" y="500043"/>
            <a:ext cx="1571636"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Disrupción</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Tecnologías limpias</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“Huella humana”</a:t>
            </a:r>
            <a:endParaRPr lang="es-AR" sz="1200" b="1" dirty="0">
              <a:solidFill>
                <a:prstClr val="black"/>
              </a:solidFill>
              <a:latin typeface="Calibri" pitchFamily="34" charset="0"/>
            </a:endParaRPr>
          </a:p>
        </p:txBody>
      </p:sp>
      <p:sp>
        <p:nvSpPr>
          <p:cNvPr id="27" name="26 Pentágono"/>
          <p:cNvSpPr/>
          <p:nvPr/>
        </p:nvSpPr>
        <p:spPr>
          <a:xfrm rot="13500000">
            <a:off x="7335641" y="5251699"/>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8" name="27 Pentágono"/>
          <p:cNvSpPr/>
          <p:nvPr/>
        </p:nvSpPr>
        <p:spPr>
          <a:xfrm rot="-2700000">
            <a:off x="191904" y="5251699"/>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9" name="28 Pentágono"/>
          <p:cNvSpPr/>
          <p:nvPr/>
        </p:nvSpPr>
        <p:spPr>
          <a:xfrm rot="-13500000">
            <a:off x="7335642" y="393961"/>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30" name="29 CuadroTexto"/>
          <p:cNvSpPr txBox="1"/>
          <p:nvPr/>
        </p:nvSpPr>
        <p:spPr>
          <a:xfrm>
            <a:off x="428596" y="5500703"/>
            <a:ext cx="1285884"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Contaminación</a:t>
            </a:r>
          </a:p>
          <a:p>
            <a:pPr defTabSz="914239">
              <a:buFont typeface="Wingdings" pitchFamily="2" charset="2"/>
              <a:buChar char="§"/>
            </a:pPr>
            <a:r>
              <a:rPr lang="es-AR" sz="1200" dirty="0">
                <a:solidFill>
                  <a:prstClr val="black"/>
                </a:solidFill>
                <a:latin typeface="Calibri" pitchFamily="34" charset="0"/>
              </a:rPr>
              <a:t> Residuos</a:t>
            </a:r>
          </a:p>
          <a:p>
            <a:pPr defTabSz="914239">
              <a:buFont typeface="Wingdings" pitchFamily="2" charset="2"/>
              <a:buChar char="§"/>
            </a:pPr>
            <a:r>
              <a:rPr lang="es-AR" sz="1200" dirty="0">
                <a:solidFill>
                  <a:prstClr val="black"/>
                </a:solidFill>
                <a:latin typeface="Calibri" pitchFamily="34" charset="0"/>
              </a:rPr>
              <a:t> Recursos</a:t>
            </a:r>
          </a:p>
        </p:txBody>
      </p:sp>
      <p:sp>
        <p:nvSpPr>
          <p:cNvPr id="31" name="30 CuadroTexto"/>
          <p:cNvSpPr txBox="1"/>
          <p:nvPr/>
        </p:nvSpPr>
        <p:spPr>
          <a:xfrm>
            <a:off x="7715273" y="5500703"/>
            <a:ext cx="1214478"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Sociedad Civil</a:t>
            </a:r>
          </a:p>
          <a:p>
            <a:pPr defTabSz="914239">
              <a:buFont typeface="Wingdings" pitchFamily="2" charset="2"/>
              <a:buChar char="§"/>
            </a:pPr>
            <a:r>
              <a:rPr lang="es-AR" sz="1200" dirty="0">
                <a:solidFill>
                  <a:prstClr val="black"/>
                </a:solidFill>
                <a:latin typeface="Calibri" pitchFamily="34" charset="0"/>
              </a:rPr>
              <a:t> Transparencia</a:t>
            </a:r>
          </a:p>
          <a:p>
            <a:pPr defTabSz="914239">
              <a:buFont typeface="Wingdings" pitchFamily="2" charset="2"/>
              <a:buChar char="§"/>
            </a:pPr>
            <a:r>
              <a:rPr lang="es-AR" sz="1200" dirty="0">
                <a:solidFill>
                  <a:prstClr val="black"/>
                </a:solidFill>
                <a:latin typeface="Calibri" pitchFamily="34" charset="0"/>
              </a:rPr>
              <a:t> Conectividad</a:t>
            </a:r>
          </a:p>
        </p:txBody>
      </p:sp>
      <p:sp>
        <p:nvSpPr>
          <p:cNvPr id="32" name="31 CuadroTexto"/>
          <p:cNvSpPr txBox="1"/>
          <p:nvPr/>
        </p:nvSpPr>
        <p:spPr>
          <a:xfrm>
            <a:off x="7786710" y="428605"/>
            <a:ext cx="1000164"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dirty="0">
                <a:solidFill>
                  <a:prstClr val="black"/>
                </a:solidFill>
                <a:latin typeface="Calibri" pitchFamily="34" charset="0"/>
              </a:rPr>
              <a:t> Población</a:t>
            </a:r>
          </a:p>
          <a:p>
            <a:pPr defTabSz="914239">
              <a:buFont typeface="Wingdings" pitchFamily="2" charset="2"/>
              <a:buChar char="§"/>
            </a:pPr>
            <a:r>
              <a:rPr lang="es-AR" sz="1200" dirty="0">
                <a:solidFill>
                  <a:prstClr val="black"/>
                </a:solidFill>
                <a:latin typeface="Calibri" pitchFamily="34" charset="0"/>
              </a:rPr>
              <a:t> Pobreza</a:t>
            </a:r>
          </a:p>
          <a:p>
            <a:pPr defTabSz="914239">
              <a:buFont typeface="Wingdings" pitchFamily="2" charset="2"/>
              <a:buChar char="§"/>
            </a:pPr>
            <a:r>
              <a:rPr lang="es-AR" sz="1200" dirty="0">
                <a:solidFill>
                  <a:prstClr val="black"/>
                </a:solidFill>
                <a:latin typeface="Calibri" pitchFamily="34" charset="0"/>
              </a:rPr>
              <a:t> Inequidad</a:t>
            </a:r>
          </a:p>
        </p:txBody>
      </p:sp>
      <p:sp>
        <p:nvSpPr>
          <p:cNvPr id="33" name="32 CuadroTexto"/>
          <p:cNvSpPr txBox="1"/>
          <p:nvPr/>
        </p:nvSpPr>
        <p:spPr>
          <a:xfrm>
            <a:off x="3714744" y="642918"/>
            <a:ext cx="1857388" cy="369316"/>
          </a:xfrm>
          <a:prstGeom prst="rect">
            <a:avLst/>
          </a:prstGeom>
          <a:noFill/>
        </p:spPr>
        <p:txBody>
          <a:bodyPr wrap="square" lIns="91424" tIns="45712" rIns="91424" bIns="45712" rtlCol="0">
            <a:spAutoFit/>
          </a:bodyPr>
          <a:lstStyle/>
          <a:p>
            <a:pPr algn="ctr" defTabSz="914239"/>
            <a:r>
              <a:rPr lang="es-AR" dirty="0">
                <a:solidFill>
                  <a:prstClr val="black"/>
                </a:solidFill>
              </a:rPr>
              <a:t>Mañana</a:t>
            </a:r>
          </a:p>
        </p:txBody>
      </p:sp>
      <p:sp>
        <p:nvSpPr>
          <p:cNvPr id="34" name="33 CuadroTexto"/>
          <p:cNvSpPr txBox="1"/>
          <p:nvPr/>
        </p:nvSpPr>
        <p:spPr>
          <a:xfrm>
            <a:off x="1" y="3214686"/>
            <a:ext cx="928662" cy="369316"/>
          </a:xfrm>
          <a:prstGeom prst="rect">
            <a:avLst/>
          </a:prstGeom>
          <a:noFill/>
        </p:spPr>
        <p:txBody>
          <a:bodyPr wrap="square" lIns="91424" tIns="45712" rIns="91424" bIns="45712" rtlCol="0">
            <a:spAutoFit/>
          </a:bodyPr>
          <a:lstStyle/>
          <a:p>
            <a:pPr algn="ctr" defTabSz="914239"/>
            <a:r>
              <a:rPr lang="es-AR" dirty="0">
                <a:solidFill>
                  <a:prstClr val="black"/>
                </a:solidFill>
              </a:rPr>
              <a:t>Interno</a:t>
            </a:r>
          </a:p>
        </p:txBody>
      </p:sp>
      <p:sp>
        <p:nvSpPr>
          <p:cNvPr id="35" name="34 CuadroTexto"/>
          <p:cNvSpPr txBox="1"/>
          <p:nvPr/>
        </p:nvSpPr>
        <p:spPr>
          <a:xfrm>
            <a:off x="4286248" y="6488668"/>
            <a:ext cx="785818" cy="369316"/>
          </a:xfrm>
          <a:prstGeom prst="rect">
            <a:avLst/>
          </a:prstGeom>
          <a:noFill/>
        </p:spPr>
        <p:txBody>
          <a:bodyPr wrap="square" lIns="91424" tIns="45712" rIns="91424" bIns="45712" rtlCol="0">
            <a:spAutoFit/>
          </a:bodyPr>
          <a:lstStyle/>
          <a:p>
            <a:pPr algn="ctr" defTabSz="914239"/>
            <a:r>
              <a:rPr lang="es-AR" dirty="0">
                <a:solidFill>
                  <a:prstClr val="black"/>
                </a:solidFill>
              </a:rPr>
              <a:t>Hoy</a:t>
            </a:r>
          </a:p>
        </p:txBody>
      </p:sp>
      <p:sp>
        <p:nvSpPr>
          <p:cNvPr id="36" name="35 CuadroTexto"/>
          <p:cNvSpPr txBox="1"/>
          <p:nvPr/>
        </p:nvSpPr>
        <p:spPr>
          <a:xfrm>
            <a:off x="8139788" y="3210183"/>
            <a:ext cx="1142975" cy="369316"/>
          </a:xfrm>
          <a:prstGeom prst="rect">
            <a:avLst/>
          </a:prstGeom>
          <a:noFill/>
        </p:spPr>
        <p:txBody>
          <a:bodyPr wrap="square" lIns="91424" tIns="45712" rIns="91424" bIns="45712" rtlCol="0">
            <a:spAutoFit/>
          </a:bodyPr>
          <a:lstStyle/>
          <a:p>
            <a:pPr algn="ctr" defTabSz="914239"/>
            <a:r>
              <a:rPr lang="es-AR" dirty="0">
                <a:solidFill>
                  <a:prstClr val="black"/>
                </a:solidFill>
              </a:rPr>
              <a:t>Externo</a:t>
            </a:r>
          </a:p>
        </p:txBody>
      </p:sp>
    </p:spTree>
    <p:extLst>
      <p:ext uri="{BB962C8B-B14F-4D97-AF65-F5344CB8AC3E}">
        <p14:creationId xmlns:p14="http://schemas.microsoft.com/office/powerpoint/2010/main" val="20355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par>
                                <p:cTn id="14" presetID="1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slide(fromBottom)">
                                      <p:cBhvr>
                                        <p:cTn id="19" dur="500"/>
                                        <p:tgtEl>
                                          <p:spTgt spid="33"/>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slide(fromBottom)">
                                      <p:cBhvr>
                                        <p:cTn id="22" dur="500"/>
                                        <p:tgtEl>
                                          <p:spTgt spid="36"/>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slide(fromBottom)">
                                      <p:cBhvr>
                                        <p:cTn id="25" dur="500"/>
                                        <p:tgtEl>
                                          <p:spTgt spid="35"/>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slide(fromBottom)">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heckerboard(across)">
                                      <p:cBhvr>
                                        <p:cTn id="36" dur="500"/>
                                        <p:tgtEl>
                                          <p:spTgt spid="15"/>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heckerboard(across)">
                                      <p:cBhvr>
                                        <p:cTn id="39" dur="500"/>
                                        <p:tgtEl>
                                          <p:spTgt spid="13"/>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checkerboard(across)">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0"/>
                                  </p:iterate>
                                  <p:childTnLst>
                                    <p:set>
                                      <p:cBhvr>
                                        <p:cTn id="46" dur="1" fill="hold">
                                          <p:stCondLst>
                                            <p:cond delay="0"/>
                                          </p:stCondLst>
                                        </p:cTn>
                                        <p:tgtEl>
                                          <p:spTgt spid="16"/>
                                        </p:tgtEl>
                                        <p:attrNameLst>
                                          <p:attrName>style.visibility</p:attrName>
                                        </p:attrNameLst>
                                      </p:cBhvr>
                                      <p:to>
                                        <p:strVal val="visible"/>
                                      </p:to>
                                    </p:set>
                                    <p:animEffect transition="in" filter="fade">
                                      <p:cBhvr>
                                        <p:cTn id="47" dur="2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0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20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20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0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1000"/>
                                        <p:tgtEl>
                                          <p:spTgt spid="31"/>
                                        </p:tgtEl>
                                      </p:cBhvr>
                                    </p:animEffect>
                                    <p:anim calcmode="lin" valueType="num">
                                      <p:cBhvr>
                                        <p:cTn id="109" dur="1000" fill="hold"/>
                                        <p:tgtEl>
                                          <p:spTgt spid="31"/>
                                        </p:tgtEl>
                                        <p:attrNameLst>
                                          <p:attrName>ppt_x</p:attrName>
                                        </p:attrNameLst>
                                      </p:cBhvr>
                                      <p:tavLst>
                                        <p:tav tm="0">
                                          <p:val>
                                            <p:strVal val="#ppt_x"/>
                                          </p:val>
                                        </p:tav>
                                        <p:tav tm="100000">
                                          <p:val>
                                            <p:strVal val="#ppt_x"/>
                                          </p:val>
                                        </p:tav>
                                      </p:tavLst>
                                    </p:anim>
                                    <p:anim calcmode="lin" valueType="num">
                                      <p:cBhvr>
                                        <p:cTn id="11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8" grpId="0"/>
      <p:bldP spid="19" grpId="0" animBg="1"/>
      <p:bldP spid="20" grpId="0" animBg="1"/>
      <p:bldP spid="21" grpId="0" animBg="1"/>
      <p:bldP spid="22" grpId="0"/>
      <p:bldP spid="23" grpId="0"/>
      <p:bldP spid="24" grpId="0"/>
      <p:bldP spid="25" grpId="0" animBg="1"/>
      <p:bldP spid="26" grpId="0"/>
      <p:bldP spid="27" grpId="0" animBg="1"/>
      <p:bldP spid="28" grpId="0" animBg="1"/>
      <p:bldP spid="29" grpId="0" animBg="1"/>
      <p:bldP spid="30" grpId="0"/>
      <p:bldP spid="31" grpId="0"/>
      <p:bldP spid="32" grpId="0"/>
      <p:bldP spid="33" grpId="0"/>
      <p:bldP spid="34" grpId="0"/>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3# Los contadores salvarán el mundo</a:t>
            </a:r>
          </a:p>
          <a:p>
            <a:endParaRPr lang="es-MX" sz="3600" b="1" dirty="0">
              <a:latin typeface="Calibri" pitchFamily="34" charset="0"/>
            </a:endParaRPr>
          </a:p>
          <a:p>
            <a:r>
              <a:rPr lang="es-MX" sz="3600" b="1" dirty="0">
                <a:latin typeface="Calibri" pitchFamily="34" charset="0"/>
              </a:rPr>
              <a:t>Reporte Integrado</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766286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8236" t="19531" r="34663" b="11133"/>
          <a:stretch>
            <a:fillRect/>
          </a:stretch>
        </p:blipFill>
        <p:spPr bwMode="auto">
          <a:xfrm>
            <a:off x="928662" y="785794"/>
            <a:ext cx="7429552" cy="5072098"/>
          </a:xfrm>
          <a:prstGeom prst="rect">
            <a:avLst/>
          </a:prstGeom>
          <a:noFill/>
          <a:ln w="9525">
            <a:noFill/>
            <a:miter lim="800000"/>
            <a:headEnd/>
            <a:tailEnd/>
          </a:ln>
          <a:effec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252789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ext Box 2"/>
          <p:cNvSpPr txBox="1">
            <a:spLocks noChangeArrowheads="1"/>
          </p:cNvSpPr>
          <p:nvPr/>
        </p:nvSpPr>
        <p:spPr bwMode="auto">
          <a:xfrm>
            <a:off x="611560" y="2348880"/>
            <a:ext cx="7659687" cy="1938992"/>
          </a:xfrm>
          <a:prstGeom prst="rect">
            <a:avLst/>
          </a:prstGeom>
          <a:noFill/>
          <a:ln w="9525">
            <a:noFill/>
            <a:miter lim="800000"/>
            <a:headEnd/>
            <a:tailEnd/>
          </a:ln>
        </p:spPr>
        <p:txBody>
          <a:bodyPr>
            <a:spAutoFit/>
          </a:bodyPr>
          <a:lstStyle/>
          <a:p>
            <a:pPr algn="ctr" eaLnBrk="0" hangingPunct="0">
              <a:spcBef>
                <a:spcPct val="50000"/>
              </a:spcBef>
            </a:pPr>
            <a:r>
              <a:rPr kumimoji="1" lang="es-AR" altLang="es-ES" sz="2400" dirty="0">
                <a:latin typeface="Tahoma" pitchFamily="34" charset="0"/>
              </a:rPr>
              <a:t>Es una de las herramientas administrativas</a:t>
            </a:r>
            <a:br>
              <a:rPr kumimoji="1" lang="es-AR" altLang="es-ES" sz="2400" dirty="0">
                <a:latin typeface="Tahoma" pitchFamily="34" charset="0"/>
              </a:rPr>
            </a:br>
            <a:r>
              <a:rPr kumimoji="1" lang="es-AR" altLang="es-ES" sz="2400" dirty="0">
                <a:latin typeface="Tahoma" pitchFamily="34" charset="0"/>
              </a:rPr>
              <a:t> más importantes que nos permite conocer,</a:t>
            </a:r>
            <a:br>
              <a:rPr kumimoji="1" lang="es-AR" altLang="es-ES" sz="2400" dirty="0">
                <a:latin typeface="Tahoma" pitchFamily="34" charset="0"/>
              </a:rPr>
            </a:br>
            <a:r>
              <a:rPr kumimoji="1" lang="es-AR" altLang="es-ES" sz="2400" dirty="0">
                <a:latin typeface="Tahoma" pitchFamily="34" charset="0"/>
              </a:rPr>
              <a:t> de manera razonable y sistemática,</a:t>
            </a:r>
            <a:br>
              <a:rPr kumimoji="1" lang="es-AR" altLang="es-ES" sz="2400" dirty="0">
                <a:latin typeface="Tahoma" pitchFamily="34" charset="0"/>
              </a:rPr>
            </a:br>
            <a:r>
              <a:rPr kumimoji="1" lang="es-AR" altLang="es-ES" sz="2400" dirty="0">
                <a:latin typeface="Tahoma" pitchFamily="34" charset="0"/>
              </a:rPr>
              <a:t> la situación económica y financiera</a:t>
            </a:r>
            <a:br>
              <a:rPr kumimoji="1" lang="es-AR" altLang="es-ES" sz="2400" dirty="0">
                <a:latin typeface="Tahoma" pitchFamily="34" charset="0"/>
              </a:rPr>
            </a:br>
            <a:r>
              <a:rPr kumimoji="1" lang="es-AR" altLang="es-ES" sz="2400" dirty="0">
                <a:latin typeface="Tahoma" pitchFamily="34" charset="0"/>
              </a:rPr>
              <a:t> de una empresa.</a:t>
            </a:r>
          </a:p>
        </p:txBody>
      </p:sp>
      <p:sp>
        <p:nvSpPr>
          <p:cNvPr id="6147" name="Rectangle 3"/>
          <p:cNvSpPr>
            <a:spLocks noChangeArrowheads="1"/>
          </p:cNvSpPr>
          <p:nvPr/>
        </p:nvSpPr>
        <p:spPr bwMode="auto">
          <a:xfrm>
            <a:off x="1907704" y="1484784"/>
            <a:ext cx="4537075" cy="457200"/>
          </a:xfrm>
          <a:prstGeom prst="rect">
            <a:avLst/>
          </a:prstGeom>
          <a:noFill/>
          <a:ln w="9525" algn="ctr">
            <a:noFill/>
            <a:miter lim="800000"/>
            <a:headEnd/>
            <a:tailEnd/>
          </a:ln>
        </p:spPr>
        <p:txBody>
          <a:bodyPr>
            <a:spAutoFit/>
          </a:bodyPr>
          <a:lstStyle/>
          <a:p>
            <a:pPr algn="ctr"/>
            <a:r>
              <a:rPr kumimoji="1" lang="es-MX" altLang="es-ES" sz="2400" b="1" dirty="0">
                <a:solidFill>
                  <a:srgbClr val="831E3B"/>
                </a:solidFill>
                <a:latin typeface="Tahoma" pitchFamily="34" charset="0"/>
              </a:rPr>
              <a:t>¿Qué es la Contabilidad?</a:t>
            </a:r>
            <a:endParaRPr kumimoji="1" lang="es-ES" altLang="es-ES" sz="2400" b="1" dirty="0">
              <a:solidFill>
                <a:srgbClr val="831E3B"/>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73674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linds(horizontal)">
                                      <p:cBhvr>
                                        <p:cTn id="7" dur="500"/>
                                        <p:tgtEl>
                                          <p:spTgt spid="409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sp>
        <p:nvSpPr>
          <p:cNvPr id="10" name="9 CuadroTexto"/>
          <p:cNvSpPr txBox="1"/>
          <p:nvPr/>
        </p:nvSpPr>
        <p:spPr>
          <a:xfrm>
            <a:off x="415461" y="908721"/>
            <a:ext cx="8307849" cy="4971999"/>
          </a:xfrm>
          <a:prstGeom prst="rect">
            <a:avLst/>
          </a:prstGeom>
          <a:noFill/>
        </p:spPr>
        <p:txBody>
          <a:bodyPr wrap="square" lIns="80133" tIns="40067" rIns="80133" bIns="40067" rtlCol="0">
            <a:spAutoFit/>
          </a:bodyPr>
          <a:lstStyle/>
          <a:p>
            <a:pPr algn="just">
              <a:lnSpc>
                <a:spcPct val="150000"/>
              </a:lnSpc>
              <a:spcAft>
                <a:spcPts val="526"/>
              </a:spcAft>
            </a:pPr>
            <a:r>
              <a:rPr lang="es-ES" b="1" dirty="0">
                <a:latin typeface="Calibri" pitchFamily="34" charset="0"/>
                <a:cs typeface="Tahoma" pitchFamily="34" charset="0"/>
              </a:rPr>
              <a:t>¿Qué es un Reporte Integrado?</a:t>
            </a:r>
          </a:p>
          <a:p>
            <a:pPr algn="just">
              <a:lnSpc>
                <a:spcPct val="150000"/>
              </a:lnSpc>
              <a:spcAft>
                <a:spcPts val="526"/>
              </a:spcAft>
            </a:pPr>
            <a:r>
              <a:rPr lang="es-ES" dirty="0">
                <a:latin typeface="Calibri" pitchFamily="34" charset="0"/>
                <a:ea typeface="Tahoma" pitchFamily="34" charset="0"/>
                <a:cs typeface="Tahoma" pitchFamily="34" charset="0"/>
              </a:rPr>
              <a:t>Es un documento público destinado a los inversionistas que explica cómo la gestión de la organización permite la creación de valor integrando seis capitales fundamentales: humano, financiero, natural, físico, intelectual y social. </a:t>
            </a:r>
          </a:p>
          <a:p>
            <a:pPr algn="just">
              <a:lnSpc>
                <a:spcPct val="150000"/>
              </a:lnSpc>
              <a:spcAft>
                <a:spcPts val="526"/>
              </a:spcAft>
            </a:pPr>
            <a:endParaRPr lang="es-ES" b="1" dirty="0">
              <a:latin typeface="Calibri" pitchFamily="34" charset="0"/>
              <a:cs typeface="Tahoma" pitchFamily="34" charset="0"/>
            </a:endParaRPr>
          </a:p>
          <a:p>
            <a:pPr algn="just">
              <a:lnSpc>
                <a:spcPct val="150000"/>
              </a:lnSpc>
              <a:spcAft>
                <a:spcPts val="526"/>
              </a:spcAft>
            </a:pPr>
            <a:endParaRPr lang="es-ES" b="1" dirty="0">
              <a:latin typeface="Calibri" pitchFamily="34" charset="0"/>
              <a:cs typeface="Tahoma" pitchFamily="34" charset="0"/>
            </a:endParaRPr>
          </a:p>
          <a:p>
            <a:pPr algn="just">
              <a:lnSpc>
                <a:spcPct val="150000"/>
              </a:lnSpc>
              <a:spcAft>
                <a:spcPts val="526"/>
              </a:spcAft>
            </a:pPr>
            <a:r>
              <a:rPr lang="es-ES" b="1" dirty="0">
                <a:latin typeface="Calibri" pitchFamily="34" charset="0"/>
                <a:cs typeface="Tahoma" pitchFamily="34" charset="0"/>
              </a:rPr>
              <a:t>¿Cómo nació?</a:t>
            </a:r>
          </a:p>
          <a:p>
            <a:pPr algn="just">
              <a:lnSpc>
                <a:spcPct val="150000"/>
              </a:lnSpc>
              <a:spcAft>
                <a:spcPts val="526"/>
              </a:spcAft>
            </a:pPr>
            <a:r>
              <a:rPr lang="es-ES" dirty="0">
                <a:latin typeface="Calibri" pitchFamily="34" charset="0"/>
                <a:cs typeface="Tahoma" pitchFamily="34" charset="0"/>
              </a:rPr>
              <a:t>El Consejo Internacional de Reportes Integrados (IIRC por sus siglas en inglés) es una coalición global de entes reguladores, inversores, compañías, </a:t>
            </a:r>
            <a:r>
              <a:rPr lang="es-ES" dirty="0" err="1">
                <a:latin typeface="Calibri" pitchFamily="34" charset="0"/>
                <a:cs typeface="Tahoma" pitchFamily="34" charset="0"/>
              </a:rPr>
              <a:t>ONGs</a:t>
            </a:r>
            <a:r>
              <a:rPr lang="es-ES" dirty="0">
                <a:latin typeface="Calibri" pitchFamily="34" charset="0"/>
                <a:cs typeface="Tahoma" pitchFamily="34" charset="0"/>
              </a:rPr>
              <a:t> y contadores que promueve la comunicación de la creación de valor como un paso clave en lo que respecta a información empresarial. </a:t>
            </a:r>
          </a:p>
        </p:txBody>
      </p:sp>
      <p:pic>
        <p:nvPicPr>
          <p:cNvPr id="13313" name="Picture 1"/>
          <p:cNvPicPr>
            <a:picLocks noChangeAspect="1" noChangeArrowheads="1"/>
          </p:cNvPicPr>
          <p:nvPr/>
        </p:nvPicPr>
        <p:blipFill>
          <a:blip r:embed="rId2"/>
          <a:srcRect l="1660" t="17784" r="51465" b="72450"/>
          <a:stretch>
            <a:fillRect/>
          </a:stretch>
        </p:blipFill>
        <p:spPr bwMode="auto">
          <a:xfrm>
            <a:off x="2614597" y="2944112"/>
            <a:ext cx="3909576" cy="647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35313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1026" name="Picture 2"/>
          <p:cNvPicPr>
            <a:picLocks noChangeAspect="1" noChangeArrowheads="1"/>
          </p:cNvPicPr>
          <p:nvPr/>
        </p:nvPicPr>
        <p:blipFill>
          <a:blip r:embed="rId2"/>
          <a:srcRect l="21876" t="23643" r="22669" b="36317"/>
          <a:stretch>
            <a:fillRect/>
          </a:stretch>
        </p:blipFill>
        <p:spPr bwMode="auto">
          <a:xfrm>
            <a:off x="433720" y="2132856"/>
            <a:ext cx="7825739" cy="3369540"/>
          </a:xfrm>
          <a:prstGeom prst="rect">
            <a:avLst/>
          </a:prstGeom>
          <a:noFill/>
          <a:ln w="9525">
            <a:noFill/>
            <a:miter lim="800000"/>
            <a:headEnd/>
            <a:tailEnd/>
          </a:ln>
          <a:effectLst/>
        </p:spPr>
      </p:pic>
      <p:pic>
        <p:nvPicPr>
          <p:cNvPr id="13" name="Picture 2"/>
          <p:cNvPicPr>
            <a:picLocks noChangeAspect="1" noChangeArrowheads="1"/>
          </p:cNvPicPr>
          <p:nvPr/>
        </p:nvPicPr>
        <p:blipFill>
          <a:blip r:embed="rId2"/>
          <a:srcRect l="27856" t="54850" r="69688" b="37870"/>
          <a:stretch>
            <a:fillRect/>
          </a:stretch>
        </p:blipFill>
        <p:spPr bwMode="auto">
          <a:xfrm>
            <a:off x="479163" y="4724874"/>
            <a:ext cx="1038481" cy="647936"/>
          </a:xfrm>
          <a:prstGeom prst="rect">
            <a:avLst/>
          </a:prstGeom>
          <a:noFill/>
          <a:ln w="9525">
            <a:noFill/>
            <a:miter lim="800000"/>
            <a:headEnd/>
            <a:tailEnd/>
          </a:ln>
          <a:effectLst/>
        </p:spPr>
      </p:pic>
      <p:pic>
        <p:nvPicPr>
          <p:cNvPr id="12" name="Picture 2"/>
          <p:cNvPicPr>
            <a:picLocks noChangeAspect="1" noChangeArrowheads="1"/>
          </p:cNvPicPr>
          <p:nvPr/>
        </p:nvPicPr>
        <p:blipFill>
          <a:blip r:embed="rId2"/>
          <a:srcRect l="22285" t="55675" r="71575" b="37773"/>
          <a:stretch>
            <a:fillRect/>
          </a:stretch>
        </p:blipFill>
        <p:spPr bwMode="auto">
          <a:xfrm>
            <a:off x="479163" y="4724872"/>
            <a:ext cx="916307" cy="583143"/>
          </a:xfrm>
          <a:prstGeom prst="rect">
            <a:avLst/>
          </a:prstGeom>
          <a:noFill/>
          <a:ln w="9525">
            <a:noFill/>
            <a:miter lim="800000"/>
            <a:headEnd/>
            <a:tailEnd/>
          </a:ln>
          <a:effec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
        <p:nvSpPr>
          <p:cNvPr id="7" name="1 Título">
            <a:extLst>
              <a:ext uri="{FF2B5EF4-FFF2-40B4-BE49-F238E27FC236}">
                <a16:creationId xmlns:a16="http://schemas.microsoft.com/office/drawing/2014/main" id="{9C29B7FA-4DCE-234D-7C36-509B7DE4F43C}"/>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Ecosistema </a:t>
            </a:r>
            <a:r>
              <a:rPr lang="es-ES" b="1" dirty="0" err="1"/>
              <a:t>reporting</a:t>
            </a:r>
            <a:endParaRPr lang="es-ES" b="1" dirty="0"/>
          </a:p>
        </p:txBody>
      </p:sp>
    </p:spTree>
    <p:extLst>
      <p:ext uri="{BB962C8B-B14F-4D97-AF65-F5344CB8AC3E}">
        <p14:creationId xmlns:p14="http://schemas.microsoft.com/office/powerpoint/2010/main" val="4111394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798926"/>
            <a:ext cx="7620000" cy="556656"/>
          </a:xfrm>
          <a:solidFill>
            <a:schemeClr val="accent1"/>
          </a:solidFill>
        </p:spPr>
        <p:txBody>
          <a:bodyPr/>
          <a:lstStyle/>
          <a:p>
            <a:r>
              <a:rPr lang="es-ES_tradnl" sz="1500" b="1" dirty="0">
                <a:solidFill>
                  <a:schemeClr val="bg1"/>
                </a:solidFill>
              </a:rPr>
              <a:t> </a:t>
            </a:r>
          </a:p>
        </p:txBody>
      </p:sp>
      <p:sp>
        <p:nvSpPr>
          <p:cNvPr id="4" name="8 CuadroTexto">
            <a:extLst>
              <a:ext uri="{FF2B5EF4-FFF2-40B4-BE49-F238E27FC236}">
                <a16:creationId xmlns:a16="http://schemas.microsoft.com/office/drawing/2014/main" id="{0E71C081-22C0-42A6-ECE4-7F6FE05C735F}"/>
              </a:ext>
            </a:extLst>
          </p:cNvPr>
          <p:cNvSpPr txBox="1"/>
          <p:nvPr/>
        </p:nvSpPr>
        <p:spPr>
          <a:xfrm>
            <a:off x="-337163" y="898084"/>
            <a:ext cx="5146554" cy="358342"/>
          </a:xfrm>
          <a:prstGeom prst="rect">
            <a:avLst/>
          </a:prstGeom>
          <a:noFill/>
        </p:spPr>
        <p:txBody>
          <a:bodyPr wrap="square" lIns="19722" tIns="25038" rIns="19722" bIns="25038" rtlCol="0" anchor="ctr" anchorCtr="0">
            <a:spAutoFit/>
          </a:bodyPr>
          <a:lstStyle/>
          <a:p>
            <a:r>
              <a:rPr lang="es-AR" sz="1312" b="1" dirty="0"/>
              <a:t>	                 	</a:t>
            </a:r>
            <a:r>
              <a:rPr lang="es-AR" sz="2000" b="1" dirty="0">
                <a:solidFill>
                  <a:schemeClr val="bg1"/>
                </a:solidFill>
              </a:rPr>
              <a:t>SASB</a:t>
            </a:r>
            <a:endParaRPr lang="en-US" sz="1500" b="1" dirty="0">
              <a:solidFill>
                <a:schemeClr val="bg1"/>
              </a:solidFill>
            </a:endParaRPr>
          </a:p>
        </p:txBody>
      </p:sp>
      <p:sp>
        <p:nvSpPr>
          <p:cNvPr id="9" name="CuadroTexto 8">
            <a:extLst>
              <a:ext uri="{FF2B5EF4-FFF2-40B4-BE49-F238E27FC236}">
                <a16:creationId xmlns:a16="http://schemas.microsoft.com/office/drawing/2014/main" id="{D5F064D9-F65F-4958-DED4-CF37C7FAEDA3}"/>
              </a:ext>
            </a:extLst>
          </p:cNvPr>
          <p:cNvSpPr txBox="1"/>
          <p:nvPr/>
        </p:nvSpPr>
        <p:spPr>
          <a:xfrm>
            <a:off x="985346" y="5472970"/>
            <a:ext cx="6240517" cy="323165"/>
          </a:xfrm>
          <a:prstGeom prst="rect">
            <a:avLst/>
          </a:prstGeom>
          <a:noFill/>
        </p:spPr>
        <p:txBody>
          <a:bodyPr wrap="square">
            <a:spAutoFit/>
          </a:bodyPr>
          <a:lstStyle/>
          <a:p>
            <a:r>
              <a:rPr lang="es-AR" sz="1500" dirty="0">
                <a:hlinkClick r:id="rId2"/>
              </a:rPr>
              <a:t>https://www.sasb.org/standards/materiality-finder/?lang=en-us</a:t>
            </a:r>
            <a:r>
              <a:rPr lang="es-AR" sz="1500" dirty="0"/>
              <a:t> </a:t>
            </a:r>
          </a:p>
        </p:txBody>
      </p:sp>
      <p:pic>
        <p:nvPicPr>
          <p:cNvPr id="6" name="Imagen 5">
            <a:extLst>
              <a:ext uri="{FF2B5EF4-FFF2-40B4-BE49-F238E27FC236}">
                <a16:creationId xmlns:a16="http://schemas.microsoft.com/office/drawing/2014/main" id="{CDD6A19C-A1AB-6F22-2EE8-FA29DEC9E27E}"/>
              </a:ext>
            </a:extLst>
          </p:cNvPr>
          <p:cNvPicPr>
            <a:picLocks noChangeAspect="1"/>
          </p:cNvPicPr>
          <p:nvPr/>
        </p:nvPicPr>
        <p:blipFill rotWithShape="1">
          <a:blip r:embed="rId3"/>
          <a:srcRect t="16727" r="57069" b="70280"/>
          <a:stretch/>
        </p:blipFill>
        <p:spPr>
          <a:xfrm>
            <a:off x="853967" y="1454740"/>
            <a:ext cx="3271345" cy="556656"/>
          </a:xfrm>
          <a:prstGeom prst="rect">
            <a:avLst/>
          </a:prstGeom>
        </p:spPr>
      </p:pic>
      <p:pic>
        <p:nvPicPr>
          <p:cNvPr id="11" name="Imagen 10">
            <a:extLst>
              <a:ext uri="{FF2B5EF4-FFF2-40B4-BE49-F238E27FC236}">
                <a16:creationId xmlns:a16="http://schemas.microsoft.com/office/drawing/2014/main" id="{FED8F579-CA5A-10BC-6D09-C72C72180C90}"/>
              </a:ext>
            </a:extLst>
          </p:cNvPr>
          <p:cNvPicPr>
            <a:picLocks noChangeAspect="1"/>
          </p:cNvPicPr>
          <p:nvPr/>
        </p:nvPicPr>
        <p:blipFill rotWithShape="1">
          <a:blip r:embed="rId4"/>
          <a:srcRect l="2931" t="16910" r="8620" b="13047"/>
          <a:stretch/>
        </p:blipFill>
        <p:spPr>
          <a:xfrm>
            <a:off x="1202121" y="2126310"/>
            <a:ext cx="6739758" cy="3000725"/>
          </a:xfrm>
          <a:prstGeom prst="rect">
            <a:avLst/>
          </a:prstGeom>
        </p:spPr>
      </p:pic>
      <p:pic>
        <p:nvPicPr>
          <p:cNvPr id="12" name="Imagen 11">
            <a:extLst>
              <a:ext uri="{FF2B5EF4-FFF2-40B4-BE49-F238E27FC236}">
                <a16:creationId xmlns:a16="http://schemas.microsoft.com/office/drawing/2014/main" id="{9C108EDA-C7FA-145E-146E-AB29DD750E97}"/>
              </a:ext>
            </a:extLst>
          </p:cNvPr>
          <p:cNvPicPr>
            <a:picLocks noChangeAspect="1"/>
          </p:cNvPicPr>
          <p:nvPr/>
        </p:nvPicPr>
        <p:blipFill>
          <a:blip r:embed="rId5"/>
          <a:stretch>
            <a:fillRect/>
          </a:stretch>
        </p:blipFill>
        <p:spPr>
          <a:xfrm>
            <a:off x="7093316" y="4702243"/>
            <a:ext cx="961402" cy="965693"/>
          </a:xfrm>
          <a:prstGeom prst="rect">
            <a:avLst/>
          </a:prstGeom>
        </p:spPr>
      </p:pic>
    </p:spTree>
    <p:extLst>
      <p:ext uri="{BB962C8B-B14F-4D97-AF65-F5344CB8AC3E}">
        <p14:creationId xmlns:p14="http://schemas.microsoft.com/office/powerpoint/2010/main" val="513425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4550462" y="3363690"/>
            <a:ext cx="4593539" cy="3494311"/>
          </a:xfrm>
          <a:prstGeom prst="rect">
            <a:avLst/>
          </a:prstGeom>
          <a:noFill/>
          <a:ln w="9525">
            <a:noFill/>
            <a:miter lim="800000"/>
            <a:headEnd/>
            <a:tailEnd/>
          </a:ln>
        </p:spPr>
      </p:pic>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graphicFrame>
        <p:nvGraphicFramePr>
          <p:cNvPr id="2" name="1 Diagrama"/>
          <p:cNvGraphicFramePr/>
          <p:nvPr>
            <p:extLst>
              <p:ext uri="{D42A27DB-BD31-4B8C-83A1-F6EECF244321}">
                <p14:modId xmlns:p14="http://schemas.microsoft.com/office/powerpoint/2010/main" val="3932494256"/>
              </p:ext>
            </p:extLst>
          </p:nvPr>
        </p:nvGraphicFramePr>
        <p:xfrm>
          <a:off x="4043988" y="620689"/>
          <a:ext cx="4736364" cy="5983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187B541B-9D3F-9708-9ECD-3CD71D0AA4DF}"/>
              </a:ext>
            </a:extLst>
          </p:cNvPr>
          <p:cNvPicPr>
            <a:picLocks noChangeAspect="1"/>
          </p:cNvPicPr>
          <p:nvPr/>
        </p:nvPicPr>
        <p:blipFill rotWithShape="1">
          <a:blip r:embed="rId8"/>
          <a:srcRect l="14563" t="27590" r="48203" b="19185"/>
          <a:stretch/>
        </p:blipFill>
        <p:spPr>
          <a:xfrm>
            <a:off x="363648" y="2060847"/>
            <a:ext cx="3404724" cy="2736305"/>
          </a:xfrm>
          <a:prstGeom prst="rect">
            <a:avLst/>
          </a:prstGeom>
        </p:spPr>
      </p:pic>
    </p:spTree>
    <p:extLst>
      <p:ext uri="{BB962C8B-B14F-4D97-AF65-F5344CB8AC3E}">
        <p14:creationId xmlns:p14="http://schemas.microsoft.com/office/powerpoint/2010/main" val="3585606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D1872AEA-C841-A68B-CC56-4F665C91E9E0}"/>
              </a:ext>
            </a:extLst>
          </p:cNvPr>
          <p:cNvPicPr>
            <a:picLocks noChangeAspect="1"/>
          </p:cNvPicPr>
          <p:nvPr/>
        </p:nvPicPr>
        <p:blipFill rotWithShape="1">
          <a:blip r:embed="rId3"/>
          <a:srcRect l="6294" t="31791" r="34275" b="12182"/>
          <a:stretch/>
        </p:blipFill>
        <p:spPr>
          <a:xfrm>
            <a:off x="289764" y="1628799"/>
            <a:ext cx="8674177" cy="4597485"/>
          </a:xfrm>
          <a:prstGeom prst="rect">
            <a:avLst/>
          </a:prstGeom>
        </p:spPr>
      </p:pic>
    </p:spTree>
    <p:extLst>
      <p:ext uri="{BB962C8B-B14F-4D97-AF65-F5344CB8AC3E}">
        <p14:creationId xmlns:p14="http://schemas.microsoft.com/office/powerpoint/2010/main" val="14541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5" name="Imagen 4">
            <a:extLst>
              <a:ext uri="{FF2B5EF4-FFF2-40B4-BE49-F238E27FC236}">
                <a16:creationId xmlns:a16="http://schemas.microsoft.com/office/drawing/2014/main" id="{17A13A14-AFCC-63C0-C5DB-2511393A6826}"/>
              </a:ext>
            </a:extLst>
          </p:cNvPr>
          <p:cNvPicPr>
            <a:picLocks noChangeAspect="1"/>
          </p:cNvPicPr>
          <p:nvPr/>
        </p:nvPicPr>
        <p:blipFill rotWithShape="1">
          <a:blip r:embed="rId3"/>
          <a:srcRect l="7314" t="35993" r="32838" b="24789"/>
          <a:stretch/>
        </p:blipFill>
        <p:spPr>
          <a:xfrm>
            <a:off x="314935" y="1628800"/>
            <a:ext cx="8599813" cy="3168352"/>
          </a:xfrm>
          <a:prstGeom prst="rect">
            <a:avLst/>
          </a:prstGeom>
        </p:spPr>
      </p:pic>
    </p:spTree>
    <p:extLst>
      <p:ext uri="{BB962C8B-B14F-4D97-AF65-F5344CB8AC3E}">
        <p14:creationId xmlns:p14="http://schemas.microsoft.com/office/powerpoint/2010/main" val="4148570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B7A50DFA-8285-6842-3001-1B27865047A7}"/>
              </a:ext>
            </a:extLst>
          </p:cNvPr>
          <p:cNvPicPr>
            <a:picLocks noChangeAspect="1"/>
          </p:cNvPicPr>
          <p:nvPr/>
        </p:nvPicPr>
        <p:blipFill rotWithShape="1">
          <a:blip r:embed="rId3"/>
          <a:srcRect l="9051" t="26189" r="37400" b="17784"/>
          <a:stretch/>
        </p:blipFill>
        <p:spPr>
          <a:xfrm>
            <a:off x="899592" y="1353131"/>
            <a:ext cx="7057952" cy="4151738"/>
          </a:xfrm>
          <a:prstGeom prst="rect">
            <a:avLst/>
          </a:prstGeom>
        </p:spPr>
      </p:pic>
      <p:sp>
        <p:nvSpPr>
          <p:cNvPr id="9" name="1 Título">
            <a:extLst>
              <a:ext uri="{FF2B5EF4-FFF2-40B4-BE49-F238E27FC236}">
                <a16:creationId xmlns:a16="http://schemas.microsoft.com/office/drawing/2014/main" id="{EBA7E307-A4AC-C1B1-C611-6C3607D56223}"/>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Cambios vertiginosos</a:t>
            </a:r>
          </a:p>
        </p:txBody>
      </p:sp>
    </p:spTree>
    <p:extLst>
      <p:ext uri="{BB962C8B-B14F-4D97-AF65-F5344CB8AC3E}">
        <p14:creationId xmlns:p14="http://schemas.microsoft.com/office/powerpoint/2010/main" val="182227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1902CF-4298-F4AA-1192-C1920BEDBB0F}"/>
              </a:ext>
            </a:extLst>
          </p:cNvPr>
          <p:cNvSpPr txBox="1">
            <a:spLocks/>
          </p:cNvSpPr>
          <p:nvPr/>
        </p:nvSpPr>
        <p:spPr>
          <a:xfrm>
            <a:off x="511005" y="360919"/>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prstClr val="white">
                    <a:lumMod val="65000"/>
                  </a:prstClr>
                </a:solidFill>
                <a:latin typeface="Arial" panose="020B0604020202020204" pitchFamily="34" charset="0"/>
                <a:cs typeface="Arial" panose="020B0604020202020204" pitchFamily="34" charset="0"/>
              </a:rPr>
              <a:t>La Fundación IFRS</a:t>
            </a:r>
            <a:endParaRPr lang="en-US" sz="2400" b="1" dirty="0">
              <a:solidFill>
                <a:prstClr val="white">
                  <a:lumMod val="65000"/>
                </a:prstClr>
              </a:solidFill>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00813888-0FF4-BA6E-65B9-6F85B01808BB}"/>
              </a:ext>
            </a:extLst>
          </p:cNvPr>
          <p:cNvSpPr txBox="1">
            <a:spLocks/>
          </p:cNvSpPr>
          <p:nvPr/>
        </p:nvSpPr>
        <p:spPr>
          <a:xfrm>
            <a:off x="336258" y="1155864"/>
            <a:ext cx="8471484" cy="50482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Una organización sin fines de lucro, </a:t>
            </a:r>
            <a:r>
              <a:rPr lang="es-ES" sz="1400" dirty="0">
                <a:solidFill>
                  <a:prstClr val="black"/>
                </a:solidFill>
                <a:latin typeface="Arial" panose="020B0604020202020204" pitchFamily="34" charset="0"/>
                <a:cs typeface="Arial" panose="020B0604020202020204" pitchFamily="34" charset="0"/>
              </a:rPr>
              <a:t>respaldada por el G20,</a:t>
            </a: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ES" sz="1400" dirty="0">
                <a:solidFill>
                  <a:prstClr val="black"/>
                </a:solidFill>
                <a:latin typeface="Arial" panose="020B0604020202020204" pitchFamily="34" charset="0"/>
                <a:cs typeface="Arial" panose="020B0604020202020204" pitchFamily="34" charset="0"/>
              </a:rPr>
              <a:t>que desarrolla normas globalmente aceptadas </a:t>
            </a:r>
            <a:endParaRPr lang="en-US" sz="1400" dirty="0">
              <a:solidFill>
                <a:prstClr val="black"/>
              </a:solidFill>
              <a:latin typeface="Arial" panose="020B0604020202020204" pitchFamily="34" charset="0"/>
              <a:cs typeface="Arial" panose="020B0604020202020204" pitchFamily="34" charset="0"/>
            </a:endParaRPr>
          </a:p>
        </p:txBody>
      </p:sp>
      <p:sp>
        <p:nvSpPr>
          <p:cNvPr id="7" name="Text Placeholder 5">
            <a:extLst>
              <a:ext uri="{FF2B5EF4-FFF2-40B4-BE49-F238E27FC236}">
                <a16:creationId xmlns:a16="http://schemas.microsoft.com/office/drawing/2014/main" id="{3F1B1919-4203-919F-005E-0AC588603A9F}"/>
              </a:ext>
            </a:extLst>
          </p:cNvPr>
          <p:cNvSpPr txBox="1">
            <a:spLocks/>
          </p:cNvSpPr>
          <p:nvPr/>
        </p:nvSpPr>
        <p:spPr>
          <a:xfrm>
            <a:off x="329263" y="1937650"/>
            <a:ext cx="4374869" cy="373687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Desarrolla </a:t>
            </a:r>
            <a:r>
              <a:rPr lang="es-MX" sz="1400" b="1" dirty="0">
                <a:solidFill>
                  <a:prstClr val="black"/>
                </a:solidFill>
                <a:latin typeface="Arial" panose="020B0604020202020204" pitchFamily="34" charset="0"/>
                <a:ea typeface="Calibri" panose="020F0502020204030204" pitchFamily="34" charset="0"/>
                <a:cs typeface="Arial" panose="020B0604020202020204" pitchFamily="34" charset="0"/>
              </a:rPr>
              <a:t>normas globalmente aceptadas</a:t>
            </a: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 </a:t>
            </a:r>
          </a:p>
          <a:p>
            <a:pPr lvl="1" indent="0">
              <a:spcBef>
                <a:spcPts val="0"/>
              </a:spcBef>
              <a:buNone/>
            </a:pPr>
            <a:endParaRPr lang="es-MX" sz="14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Font typeface="Courier New" panose="02070309020205020404" pitchFamily="49" charset="0"/>
              <a:buChar char="o"/>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El </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International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Accounting</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Standards</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Board</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 (IASB)</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desarrolla Normas Internacionales de Información Financiera (NIIF) </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requeridas por +140 países</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en todo el mundo.</a:t>
            </a:r>
            <a:endParaRPr lang="en-US" sz="12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None/>
            </a:pPr>
            <a:endParaRPr lang="es-MX" sz="12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Font typeface="Courier New" panose="02070309020205020404" pitchFamily="49" charset="0"/>
              <a:buChar char="o"/>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El </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International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Sustainability</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Standards</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Board</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 (ISSB)</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desarrollará Normas Internacionales de Información Financiera sobre Sostenibilidad (NIIF sobre Sostenibilidad).</a:t>
            </a:r>
          </a:p>
          <a:p>
            <a:pPr lvl="1" indent="0">
              <a:spcBef>
                <a:spcPts val="0"/>
              </a:spcBef>
              <a:buNone/>
            </a:pPr>
            <a:endParaRPr lang="es-MX" sz="14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indent="-285750">
              <a:spcBef>
                <a:spcPts val="0"/>
              </a:spcBef>
              <a:buFont typeface="Arial" panose="020B0604020202020204" pitchFamily="34" charset="0"/>
              <a:buChar char="•"/>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Es supervisada por una Junta de Reguladores de Mercados Financieros liderada por la </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Organización Internacional de Comisiones de Valores</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(IOSCO).</a:t>
            </a:r>
          </a:p>
        </p:txBody>
      </p:sp>
      <p:pic>
        <p:nvPicPr>
          <p:cNvPr id="8" name="Picture 2" descr="faq">
            <a:extLst>
              <a:ext uri="{FF2B5EF4-FFF2-40B4-BE49-F238E27FC236}">
                <a16:creationId xmlns:a16="http://schemas.microsoft.com/office/drawing/2014/main" id="{3D8FA36B-88B3-F68B-68E0-5C450D685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045" y="2414845"/>
            <a:ext cx="3701667" cy="28969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7">
            <a:extLst>
              <a:ext uri="{FF2B5EF4-FFF2-40B4-BE49-F238E27FC236}">
                <a16:creationId xmlns:a16="http://schemas.microsoft.com/office/drawing/2014/main" id="{A78C43DE-F10D-513D-86D6-0DB9A8C63A82}"/>
              </a:ext>
            </a:extLst>
          </p:cNvPr>
          <p:cNvGrpSpPr/>
          <p:nvPr/>
        </p:nvGrpSpPr>
        <p:grpSpPr>
          <a:xfrm>
            <a:off x="5940152" y="1862478"/>
            <a:ext cx="965382" cy="387133"/>
            <a:chOff x="3705819" y="2960241"/>
            <a:chExt cx="1312884" cy="387133"/>
          </a:xfrm>
        </p:grpSpPr>
        <p:sp>
          <p:nvSpPr>
            <p:cNvPr id="10" name="Rectangle 8">
              <a:extLst>
                <a:ext uri="{FF2B5EF4-FFF2-40B4-BE49-F238E27FC236}">
                  <a16:creationId xmlns:a16="http://schemas.microsoft.com/office/drawing/2014/main" id="{460B5999-5BB4-0B45-BA97-451AA6864199}"/>
                </a:ext>
              </a:extLst>
            </p:cNvPr>
            <p:cNvSpPr/>
            <p:nvPr/>
          </p:nvSpPr>
          <p:spPr>
            <a:xfrm>
              <a:off x="4049549" y="3030384"/>
              <a:ext cx="28026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11" name="Picture 9">
              <a:extLst>
                <a:ext uri="{FF2B5EF4-FFF2-40B4-BE49-F238E27FC236}">
                  <a16:creationId xmlns:a16="http://schemas.microsoft.com/office/drawing/2014/main" id="{839E2087-BE7F-4DB5-921B-E309BD603A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05819" y="2960241"/>
              <a:ext cx="1312884" cy="387133"/>
            </a:xfrm>
            <a:prstGeom prst="rect">
              <a:avLst/>
            </a:prstGeom>
          </p:spPr>
        </p:pic>
      </p:grpSp>
      <p:sp>
        <p:nvSpPr>
          <p:cNvPr id="12" name="TextBox 10">
            <a:extLst>
              <a:ext uri="{FF2B5EF4-FFF2-40B4-BE49-F238E27FC236}">
                <a16:creationId xmlns:a16="http://schemas.microsoft.com/office/drawing/2014/main" id="{4E57CAA1-E526-7B6B-B6A0-0535DB5FF158}"/>
              </a:ext>
            </a:extLst>
          </p:cNvPr>
          <p:cNvSpPr txBox="1"/>
          <p:nvPr/>
        </p:nvSpPr>
        <p:spPr>
          <a:xfrm>
            <a:off x="161509" y="5501033"/>
            <a:ext cx="8471484" cy="738664"/>
          </a:xfrm>
          <a:prstGeom prst="rect">
            <a:avLst/>
          </a:prstGeom>
          <a:noFill/>
        </p:spPr>
        <p:txBody>
          <a:bodyPr wrap="square" rtlCol="0">
            <a:spAutoFit/>
          </a:bodyPr>
          <a:lstStyle/>
          <a:p>
            <a:pPr algn="ctr" defTabSz="457200"/>
            <a:r>
              <a:rPr lang="es-ES" sz="1400" b="1" dirty="0">
                <a:solidFill>
                  <a:srgbClr val="000000"/>
                </a:solidFill>
                <a:latin typeface="Roboto" panose="02000000000000000000" pitchFamily="2" charset="0"/>
                <a:ea typeface="Roboto" panose="02000000000000000000" pitchFamily="2" charset="0"/>
              </a:rPr>
              <a:t>La Fundación IFRS cuenta con un mandato público para desarrollar normas financieras globalmente aceptadas</a:t>
            </a:r>
            <a:r>
              <a:rPr lang="en-US" sz="1400" b="1" dirty="0">
                <a:solidFill>
                  <a:srgbClr val="000000"/>
                </a:solidFill>
                <a:latin typeface="Roboto" panose="02000000000000000000" pitchFamily="2" charset="0"/>
                <a:ea typeface="Roboto" panose="02000000000000000000" pitchFamily="2" charset="0"/>
              </a:rPr>
              <a:t>; </a:t>
            </a:r>
            <a:r>
              <a:rPr lang="es-ES" sz="1400" b="1" dirty="0">
                <a:solidFill>
                  <a:srgbClr val="000000"/>
                </a:solidFill>
                <a:latin typeface="Roboto" panose="02000000000000000000" pitchFamily="2" charset="0"/>
                <a:ea typeface="Roboto" panose="02000000000000000000" pitchFamily="2" charset="0"/>
              </a:rPr>
              <a:t>con la creación del ISSB buscará hacer lo mismo para la estandarización de la información financiera sobre sostenibilidad.</a:t>
            </a:r>
          </a:p>
        </p:txBody>
      </p:sp>
    </p:spTree>
    <p:extLst>
      <p:ext uri="{BB962C8B-B14F-4D97-AF65-F5344CB8AC3E}">
        <p14:creationId xmlns:p14="http://schemas.microsoft.com/office/powerpoint/2010/main" val="894275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2">
            <a:extLst>
              <a:ext uri="{FF2B5EF4-FFF2-40B4-BE49-F238E27FC236}">
                <a16:creationId xmlns:a16="http://schemas.microsoft.com/office/drawing/2014/main" id="{B03025CD-5005-DE02-21D7-3113A74FF5CE}"/>
              </a:ext>
            </a:extLst>
          </p:cNvPr>
          <p:cNvSpPr txBox="1">
            <a:spLocks/>
          </p:cNvSpPr>
          <p:nvPr/>
        </p:nvSpPr>
        <p:spPr>
          <a:xfrm>
            <a:off x="430715" y="1337832"/>
            <a:ext cx="8666249" cy="61981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Un sistema de normas globalmente aceptadas para brindar información completa a los mercados de capitales</a:t>
            </a:r>
            <a:endParaRPr lang="en-US" sz="1600" dirty="0">
              <a:solidFill>
                <a:prstClr val="black"/>
              </a:solidFill>
              <a:latin typeface="Arial" panose="020B0604020202020204" pitchFamily="34" charset="0"/>
              <a:cs typeface="Arial" panose="020B0604020202020204" pitchFamily="34" charset="0"/>
            </a:endParaRPr>
          </a:p>
        </p:txBody>
      </p:sp>
      <p:grpSp>
        <p:nvGrpSpPr>
          <p:cNvPr id="55" name="Group 58">
            <a:extLst>
              <a:ext uri="{FF2B5EF4-FFF2-40B4-BE49-F238E27FC236}">
                <a16:creationId xmlns:a16="http://schemas.microsoft.com/office/drawing/2014/main" id="{2E36E9B5-B3A2-5DEA-3BA8-C623B8E0E87D}"/>
              </a:ext>
            </a:extLst>
          </p:cNvPr>
          <p:cNvGrpSpPr/>
          <p:nvPr/>
        </p:nvGrpSpPr>
        <p:grpSpPr>
          <a:xfrm>
            <a:off x="807837" y="2337695"/>
            <a:ext cx="7528326" cy="2663177"/>
            <a:chOff x="400822" y="2120327"/>
            <a:chExt cx="10679265" cy="2611949"/>
          </a:xfrm>
        </p:grpSpPr>
        <p:cxnSp>
          <p:nvCxnSpPr>
            <p:cNvPr id="56" name="Straight Arrow Connector 5">
              <a:extLst>
                <a:ext uri="{FF2B5EF4-FFF2-40B4-BE49-F238E27FC236}">
                  <a16:creationId xmlns:a16="http://schemas.microsoft.com/office/drawing/2014/main" id="{93551FE3-88C0-A702-78E3-A5CBDA009962}"/>
                </a:ext>
              </a:extLst>
            </p:cNvPr>
            <p:cNvCxnSpPr>
              <a:cxnSpLocks/>
              <a:stCxn id="65" idx="3"/>
              <a:endCxn id="57" idx="1"/>
            </p:cNvCxnSpPr>
            <p:nvPr/>
          </p:nvCxnSpPr>
          <p:spPr bwMode="auto">
            <a:xfrm flipV="1">
              <a:off x="3296485" y="3426302"/>
              <a:ext cx="5741995" cy="675974"/>
            </a:xfrm>
            <a:prstGeom prst="straightConnector1">
              <a:avLst/>
            </a:prstGeom>
            <a:solidFill>
              <a:srgbClr val="4184A9"/>
            </a:solidFill>
            <a:ln w="57150" cap="flat" cmpd="sng" algn="ctr">
              <a:solidFill>
                <a:srgbClr val="5F6062"/>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Rectangle 6">
              <a:extLst>
                <a:ext uri="{FF2B5EF4-FFF2-40B4-BE49-F238E27FC236}">
                  <a16:creationId xmlns:a16="http://schemas.microsoft.com/office/drawing/2014/main" id="{5AA1B511-438F-26EC-D56C-1FF7F52EDEF8}"/>
                </a:ext>
              </a:extLst>
            </p:cNvPr>
            <p:cNvSpPr/>
            <p:nvPr/>
          </p:nvSpPr>
          <p:spPr>
            <a:xfrm>
              <a:off x="9038480" y="2120327"/>
              <a:ext cx="2041607" cy="2611949"/>
            </a:xfrm>
            <a:prstGeom prst="rect">
              <a:avLst/>
            </a:prstGeom>
            <a:solidFill>
              <a:srgbClr val="DF2A3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defTabSz="914400">
                <a:defRPr/>
              </a:pPr>
              <a:r>
                <a:rPr lang="es-MX" sz="1050" b="1" dirty="0">
                  <a:solidFill>
                    <a:prstClr val="white"/>
                  </a:solidFill>
                  <a:latin typeface="Arial" panose="020B0604020202020204" pitchFamily="34" charset="0"/>
                  <a:cs typeface="Arial" panose="020B0604020202020204" pitchFamily="34" charset="0"/>
                </a:rPr>
                <a:t>Información completa para los mercados de capitales</a:t>
              </a:r>
            </a:p>
          </p:txBody>
        </p:sp>
        <p:cxnSp>
          <p:nvCxnSpPr>
            <p:cNvPr id="58" name="Straight Arrow Connector 7">
              <a:extLst>
                <a:ext uri="{FF2B5EF4-FFF2-40B4-BE49-F238E27FC236}">
                  <a16:creationId xmlns:a16="http://schemas.microsoft.com/office/drawing/2014/main" id="{BB56472C-9271-56F9-594B-88EF468E8D32}"/>
                </a:ext>
              </a:extLst>
            </p:cNvPr>
            <p:cNvCxnSpPr>
              <a:cxnSpLocks/>
              <a:stCxn id="64" idx="3"/>
              <a:endCxn id="57" idx="1"/>
            </p:cNvCxnSpPr>
            <p:nvPr/>
          </p:nvCxnSpPr>
          <p:spPr bwMode="auto">
            <a:xfrm>
              <a:off x="3296485" y="2750327"/>
              <a:ext cx="5741995" cy="675975"/>
            </a:xfrm>
            <a:prstGeom prst="straightConnector1">
              <a:avLst/>
            </a:prstGeom>
            <a:solidFill>
              <a:srgbClr val="4184A9"/>
            </a:solidFill>
            <a:ln w="57150" cap="flat" cmpd="sng" algn="ctr">
              <a:solidFill>
                <a:srgbClr val="5F6062"/>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9" name="Rectangle 8">
              <a:extLst>
                <a:ext uri="{FF2B5EF4-FFF2-40B4-BE49-F238E27FC236}">
                  <a16:creationId xmlns:a16="http://schemas.microsoft.com/office/drawing/2014/main" id="{D3F2D783-98A1-AD36-53E0-F15A4AF213AA}"/>
                </a:ext>
              </a:extLst>
            </p:cNvPr>
            <p:cNvSpPr/>
            <p:nvPr/>
          </p:nvSpPr>
          <p:spPr bwMode="auto">
            <a:xfrm>
              <a:off x="6762176" y="3472276"/>
              <a:ext cx="1846145" cy="1260000"/>
            </a:xfrm>
            <a:prstGeom prst="rect">
              <a:avLst/>
            </a:prstGeom>
            <a:solidFill>
              <a:srgbClr val="5F606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Divulgación de sostenibilidad</a:t>
              </a:r>
            </a:p>
          </p:txBody>
        </p:sp>
        <p:sp>
          <p:nvSpPr>
            <p:cNvPr id="60" name="Oval 9">
              <a:extLst>
                <a:ext uri="{FF2B5EF4-FFF2-40B4-BE49-F238E27FC236}">
                  <a16:creationId xmlns:a16="http://schemas.microsoft.com/office/drawing/2014/main" id="{0E084722-6F78-5C7F-E14E-E660CB4D5264}"/>
                </a:ext>
              </a:extLst>
            </p:cNvPr>
            <p:cNvSpPr/>
            <p:nvPr/>
          </p:nvSpPr>
          <p:spPr bwMode="auto">
            <a:xfrm>
              <a:off x="7350878" y="3068479"/>
              <a:ext cx="668741" cy="701364"/>
            </a:xfrm>
            <a:prstGeom prst="ellipse">
              <a:avLst/>
            </a:prstGeom>
            <a:solidFill>
              <a:srgbClr val="5F6062"/>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endParaRPr lang="es-MX" sz="1050" b="1">
                <a:solidFill>
                  <a:srgbClr val="000000"/>
                </a:solidFill>
                <a:latin typeface="Arial" panose="020B0604020202020204" pitchFamily="34" charset="0"/>
                <a:ea typeface="ヒラギノ角ゴ ProN W3" charset="0"/>
                <a:cs typeface="Arial" panose="020B0604020202020204" pitchFamily="34" charset="0"/>
                <a:sym typeface="Arial" charset="0"/>
              </a:endParaRPr>
            </a:p>
          </p:txBody>
        </p:sp>
        <p:sp>
          <p:nvSpPr>
            <p:cNvPr id="61" name="Rectangle 10">
              <a:extLst>
                <a:ext uri="{FF2B5EF4-FFF2-40B4-BE49-F238E27FC236}">
                  <a16:creationId xmlns:a16="http://schemas.microsoft.com/office/drawing/2014/main" id="{258780FA-4ACB-89FB-2B63-9D711EA6D11D}"/>
                </a:ext>
              </a:extLst>
            </p:cNvPr>
            <p:cNvSpPr/>
            <p:nvPr/>
          </p:nvSpPr>
          <p:spPr bwMode="auto">
            <a:xfrm>
              <a:off x="6762176" y="2137745"/>
              <a:ext cx="1846145" cy="1260000"/>
            </a:xfrm>
            <a:prstGeom prst="rect">
              <a:avLst/>
            </a:prstGeom>
            <a:solidFill>
              <a:srgbClr val="5F606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Estados </a:t>
              </a:r>
            </a:p>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Financieros</a:t>
              </a:r>
            </a:p>
          </p:txBody>
        </p:sp>
        <p:cxnSp>
          <p:nvCxnSpPr>
            <p:cNvPr id="62" name="Straight Connector 15">
              <a:extLst>
                <a:ext uri="{FF2B5EF4-FFF2-40B4-BE49-F238E27FC236}">
                  <a16:creationId xmlns:a16="http://schemas.microsoft.com/office/drawing/2014/main" id="{5377573A-B8EE-521A-9D51-5C48C57B2B1C}"/>
                </a:ext>
              </a:extLst>
            </p:cNvPr>
            <p:cNvCxnSpPr>
              <a:cxnSpLocks/>
            </p:cNvCxnSpPr>
            <p:nvPr/>
          </p:nvCxnSpPr>
          <p:spPr bwMode="auto">
            <a:xfrm>
              <a:off x="2130801" y="3755053"/>
              <a:ext cx="445805" cy="0"/>
            </a:xfrm>
            <a:prstGeom prst="line">
              <a:avLst/>
            </a:prstGeom>
            <a:solidFill>
              <a:srgbClr val="4184A9"/>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16">
              <a:extLst>
                <a:ext uri="{FF2B5EF4-FFF2-40B4-BE49-F238E27FC236}">
                  <a16:creationId xmlns:a16="http://schemas.microsoft.com/office/drawing/2014/main" id="{7237EC5A-F189-EBD6-45B6-D0446EF93BC5}"/>
                </a:ext>
              </a:extLst>
            </p:cNvPr>
            <p:cNvCxnSpPr>
              <a:cxnSpLocks/>
            </p:cNvCxnSpPr>
            <p:nvPr/>
          </p:nvCxnSpPr>
          <p:spPr bwMode="auto">
            <a:xfrm>
              <a:off x="3296448" y="3769843"/>
              <a:ext cx="445805" cy="0"/>
            </a:xfrm>
            <a:prstGeom prst="line">
              <a:avLst/>
            </a:prstGeom>
            <a:solidFill>
              <a:srgbClr val="4184A9"/>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Rectangle 17">
              <a:extLst>
                <a:ext uri="{FF2B5EF4-FFF2-40B4-BE49-F238E27FC236}">
                  <a16:creationId xmlns:a16="http://schemas.microsoft.com/office/drawing/2014/main" id="{D4A6CA61-05F3-ADE1-6E67-0ACD3AB7074C}"/>
                </a:ext>
              </a:extLst>
            </p:cNvPr>
            <p:cNvSpPr/>
            <p:nvPr/>
          </p:nvSpPr>
          <p:spPr bwMode="auto">
            <a:xfrm>
              <a:off x="400822" y="2120327"/>
              <a:ext cx="2895663" cy="12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International Accounting Standards Board</a:t>
              </a:r>
            </a:p>
            <a:p>
              <a:pPr algn="ctr" defTabSz="914400" fontAlgn="base">
                <a:spcBef>
                  <a:spcPct val="0"/>
                </a:spcBef>
                <a:spcAft>
                  <a:spcPct val="0"/>
                </a:spcAft>
                <a:defRPr/>
              </a:pPr>
              <a:r>
                <a:rPr lang="es-MX" sz="1050" b="1" dirty="0">
                  <a:solidFill>
                    <a:srgbClr val="FFFFFF"/>
                  </a:solidFill>
                  <a:latin typeface="Arial" panose="020B0604020202020204" pitchFamily="34" charset="0"/>
                  <a:cs typeface="Arial" panose="020B0604020202020204" pitchFamily="34" charset="0"/>
                </a:rPr>
                <a:t>(IASB)</a:t>
              </a: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p:txBody>
        </p:sp>
        <p:sp>
          <p:nvSpPr>
            <p:cNvPr id="65" name="Rectangle 18">
              <a:extLst>
                <a:ext uri="{FF2B5EF4-FFF2-40B4-BE49-F238E27FC236}">
                  <a16:creationId xmlns:a16="http://schemas.microsoft.com/office/drawing/2014/main" id="{F3F7A2F5-9428-8E7F-D028-8941B8312A3C}"/>
                </a:ext>
              </a:extLst>
            </p:cNvPr>
            <p:cNvSpPr/>
            <p:nvPr/>
          </p:nvSpPr>
          <p:spPr bwMode="auto">
            <a:xfrm>
              <a:off x="400822" y="3472276"/>
              <a:ext cx="2895663" cy="12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a:solidFill>
                    <a:srgbClr val="FFFFFF"/>
                  </a:solidFill>
                  <a:latin typeface="Arial" panose="020B0604020202020204" pitchFamily="34" charset="0"/>
                  <a:ea typeface="ヒラギノ角ゴ ProN W3" charset="0"/>
                  <a:cs typeface="Arial" panose="020B0604020202020204" pitchFamily="34" charset="0"/>
                  <a:sym typeface="Arial" charset="0"/>
                </a:rPr>
                <a:t>International Sustainability Standards Board</a:t>
              </a:r>
            </a:p>
            <a:p>
              <a:pPr algn="ctr" defTabSz="914400" fontAlgn="base">
                <a:spcBef>
                  <a:spcPct val="0"/>
                </a:spcBef>
                <a:spcAft>
                  <a:spcPct val="0"/>
                </a:spcAft>
                <a:defRPr/>
              </a:pPr>
              <a:r>
                <a:rPr lang="es-MX" sz="1050" b="1">
                  <a:solidFill>
                    <a:srgbClr val="FFFFFF"/>
                  </a:solidFill>
                  <a:latin typeface="Arial" panose="020B0604020202020204" pitchFamily="34" charset="0"/>
                  <a:cs typeface="Arial" panose="020B0604020202020204" pitchFamily="34" charset="0"/>
                </a:rPr>
                <a:t>(ISSB)</a:t>
              </a:r>
              <a:endParaRPr lang="es-MX" sz="1050" b="1">
                <a:solidFill>
                  <a:srgbClr val="FFFFFF"/>
                </a:solidFill>
                <a:latin typeface="Arial" panose="020B0604020202020204" pitchFamily="34" charset="0"/>
                <a:ea typeface="ヒラギノ角ゴ ProN W3" charset="0"/>
                <a:cs typeface="Arial" panose="020B0604020202020204" pitchFamily="34" charset="0"/>
                <a:sym typeface="Arial" charset="0"/>
              </a:endParaRPr>
            </a:p>
          </p:txBody>
        </p:sp>
        <p:sp>
          <p:nvSpPr>
            <p:cNvPr id="66" name="Rectangle 19">
              <a:extLst>
                <a:ext uri="{FF2B5EF4-FFF2-40B4-BE49-F238E27FC236}">
                  <a16:creationId xmlns:a16="http://schemas.microsoft.com/office/drawing/2014/main" id="{026C7340-5685-F5C1-3BE5-525C25DFF34A}"/>
                </a:ext>
              </a:extLst>
            </p:cNvPr>
            <p:cNvSpPr/>
            <p:nvPr/>
          </p:nvSpPr>
          <p:spPr bwMode="auto">
            <a:xfrm>
              <a:off x="3912277" y="2124687"/>
              <a:ext cx="2294962" cy="1260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Normas Internacionales de Información Financiera</a:t>
              </a:r>
            </a:p>
            <a:p>
              <a:pPr algn="ctr" defTabSz="914400" fontAlgn="base">
                <a:spcBef>
                  <a:spcPct val="0"/>
                </a:spcBef>
                <a:spcAft>
                  <a:spcPct val="0"/>
                </a:spcAft>
                <a:defRPr/>
              </a:pP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(NIIF)</a:t>
              </a:r>
            </a:p>
          </p:txBody>
        </p:sp>
        <p:sp>
          <p:nvSpPr>
            <p:cNvPr id="67" name="Rectangle 20">
              <a:extLst>
                <a:ext uri="{FF2B5EF4-FFF2-40B4-BE49-F238E27FC236}">
                  <a16:creationId xmlns:a16="http://schemas.microsoft.com/office/drawing/2014/main" id="{DD61790E-8F9B-62A0-0551-ED957192455E}"/>
                </a:ext>
              </a:extLst>
            </p:cNvPr>
            <p:cNvSpPr/>
            <p:nvPr/>
          </p:nvSpPr>
          <p:spPr bwMode="auto">
            <a:xfrm>
              <a:off x="3912277" y="3472276"/>
              <a:ext cx="2294962" cy="1260000"/>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Normas Internacionales de Información Financiera sobre Sostenibilidad</a:t>
              </a:r>
            </a:p>
            <a:p>
              <a:pPr algn="ctr" defTabSz="914400" fontAlgn="base">
                <a:spcBef>
                  <a:spcPct val="0"/>
                </a:spcBef>
                <a:spcAft>
                  <a:spcPct val="0"/>
                </a:spcAft>
                <a:defRPr/>
              </a:pP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(NIIF sobre sostenibilidad)</a:t>
              </a:r>
            </a:p>
          </p:txBody>
        </p:sp>
      </p:grpSp>
      <p:sp>
        <p:nvSpPr>
          <p:cNvPr id="68" name="TextBox 59">
            <a:extLst>
              <a:ext uri="{FF2B5EF4-FFF2-40B4-BE49-F238E27FC236}">
                <a16:creationId xmlns:a16="http://schemas.microsoft.com/office/drawing/2014/main" id="{1CDD12D9-5D16-C4E1-3669-0142AA221842}"/>
              </a:ext>
            </a:extLst>
          </p:cNvPr>
          <p:cNvSpPr txBox="1"/>
          <p:nvPr/>
        </p:nvSpPr>
        <p:spPr>
          <a:xfrm>
            <a:off x="333334" y="5243110"/>
            <a:ext cx="8666249" cy="830997"/>
          </a:xfrm>
          <a:prstGeom prst="rect">
            <a:avLst/>
          </a:prstGeom>
          <a:noFill/>
        </p:spPr>
        <p:txBody>
          <a:bodyPr wrap="square" rtlCol="0">
            <a:spAutoFit/>
          </a:bodyPr>
          <a:lstStyle/>
          <a:p>
            <a:pPr algn="ctr" defTabSz="457200"/>
            <a:r>
              <a:rPr lang="es-ES" sz="1600" b="1" dirty="0">
                <a:solidFill>
                  <a:srgbClr val="000000"/>
                </a:solidFill>
                <a:latin typeface="Arial" panose="020B0604020202020204" pitchFamily="34" charset="0"/>
                <a:ea typeface="Roboto" panose="02000000000000000000" pitchFamily="2" charset="0"/>
                <a:cs typeface="Arial" panose="020B0604020202020204" pitchFamily="34" charset="0"/>
              </a:rPr>
              <a:t>Con la creación del ISSB, la Fundación IFRS proveerá a los mercados de capitales una perspectiva completa sobre los riesgos y oportunidades financieros y sobre sostenibilidad ligados a la creación de valor.</a:t>
            </a:r>
          </a:p>
        </p:txBody>
      </p:sp>
      <p:sp>
        <p:nvSpPr>
          <p:cNvPr id="69" name="Title 1">
            <a:extLst>
              <a:ext uri="{FF2B5EF4-FFF2-40B4-BE49-F238E27FC236}">
                <a16:creationId xmlns:a16="http://schemas.microsoft.com/office/drawing/2014/main" id="{72B7DEC9-9D3A-9DFE-1DB4-A8F64361FA61}"/>
              </a:ext>
            </a:extLst>
          </p:cNvPr>
          <p:cNvSpPr txBox="1">
            <a:spLocks/>
          </p:cNvSpPr>
          <p:nvPr/>
        </p:nvSpPr>
        <p:spPr>
          <a:xfrm>
            <a:off x="430715" y="473511"/>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prstClr val="white">
                    <a:lumMod val="65000"/>
                  </a:prstClr>
                </a:solidFill>
                <a:latin typeface="Arial" panose="020B0604020202020204" pitchFamily="34" charset="0"/>
                <a:cs typeface="Arial" panose="020B0604020202020204" pitchFamily="34" charset="0"/>
              </a:rPr>
              <a:t>La Fundación IFRS, el IASB y ISSB</a:t>
            </a:r>
            <a:endParaRPr lang="en-US" sz="2400" b="1" dirty="0">
              <a:solidFill>
                <a:prstClr val="white">
                  <a:lumMod val="6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757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72B7DEC9-9D3A-9DFE-1DB4-A8F64361FA61}"/>
              </a:ext>
            </a:extLst>
          </p:cNvPr>
          <p:cNvSpPr txBox="1">
            <a:spLocks/>
          </p:cNvSpPr>
          <p:nvPr/>
        </p:nvSpPr>
        <p:spPr>
          <a:xfrm>
            <a:off x="548713" y="801657"/>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srgbClr val="63C2D0"/>
                </a:solidFill>
                <a:latin typeface="Arial" panose="020B0604020202020204" pitchFamily="34" charset="0"/>
                <a:cs typeface="Arial" panose="020B0604020202020204" pitchFamily="34" charset="0"/>
              </a:rPr>
              <a:t>Los recursos de la VRF dentro de las Fundación IFRS</a:t>
            </a:r>
            <a:endParaRPr lang="en-US" sz="2400" b="1" dirty="0">
              <a:solidFill>
                <a:srgbClr val="63C2D0"/>
              </a:solidFill>
              <a:latin typeface="Arial" panose="020B0604020202020204" pitchFamily="34" charset="0"/>
              <a:cs typeface="Arial" panose="020B0604020202020204" pitchFamily="34" charset="0"/>
            </a:endParaRPr>
          </a:p>
        </p:txBody>
      </p:sp>
      <p:sp>
        <p:nvSpPr>
          <p:cNvPr id="19" name="Text Placeholder 14">
            <a:extLst>
              <a:ext uri="{FF2B5EF4-FFF2-40B4-BE49-F238E27FC236}">
                <a16:creationId xmlns:a16="http://schemas.microsoft.com/office/drawing/2014/main" id="{A0F7C160-3881-7079-732B-48BD109433E2}"/>
              </a:ext>
            </a:extLst>
          </p:cNvPr>
          <p:cNvSpPr txBox="1">
            <a:spLocks/>
          </p:cNvSpPr>
          <p:nvPr/>
        </p:nvSpPr>
        <p:spPr>
          <a:xfrm>
            <a:off x="578861" y="1261259"/>
            <a:ext cx="8093652" cy="41255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La VRF se fusionará con la Fundación IFRS para enriquecer al ISSB y su conectividad con el IASB</a:t>
            </a:r>
          </a:p>
        </p:txBody>
      </p:sp>
      <p:sp>
        <p:nvSpPr>
          <p:cNvPr id="20" name="Slide Number Placeholder 3">
            <a:extLst>
              <a:ext uri="{FF2B5EF4-FFF2-40B4-BE49-F238E27FC236}">
                <a16:creationId xmlns:a16="http://schemas.microsoft.com/office/drawing/2014/main" id="{D89ED30B-517B-E6EE-AD81-6F78937FD7EE}"/>
              </a:ext>
            </a:extLst>
          </p:cNvPr>
          <p:cNvSpPr txBox="1">
            <a:spLocks/>
          </p:cNvSpPr>
          <p:nvPr/>
        </p:nvSpPr>
        <p:spPr>
          <a:xfrm>
            <a:off x="282295" y="7593012"/>
            <a:ext cx="760728" cy="259097"/>
          </a:xfrm>
          <a:prstGeom prst="rect">
            <a:avLst/>
          </a:prstGeom>
        </p:spPr>
        <p:txBody>
          <a:bodyPr/>
          <a:ls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56D939-76A3-D441-9BC6-50F1E1BBAD77}" type="slidenum">
              <a:rPr lang="en-US">
                <a:solidFill>
                  <a:prstClr val="black"/>
                </a:solidFill>
                <a:latin typeface="Calibri"/>
              </a:rPr>
              <a:pPr/>
              <a:t>49</a:t>
            </a:fld>
            <a:endParaRPr lang="en-US" dirty="0">
              <a:solidFill>
                <a:prstClr val="black"/>
              </a:solidFill>
              <a:latin typeface="Calibri"/>
            </a:endParaRPr>
          </a:p>
        </p:txBody>
      </p:sp>
      <p:sp>
        <p:nvSpPr>
          <p:cNvPr id="21" name="TextBox 49">
            <a:extLst>
              <a:ext uri="{FF2B5EF4-FFF2-40B4-BE49-F238E27FC236}">
                <a16:creationId xmlns:a16="http://schemas.microsoft.com/office/drawing/2014/main" id="{20805D75-83EA-42F1-28FF-AD0663648282}"/>
              </a:ext>
            </a:extLst>
          </p:cNvPr>
          <p:cNvSpPr txBox="1"/>
          <p:nvPr/>
        </p:nvSpPr>
        <p:spPr>
          <a:xfrm>
            <a:off x="38101" y="5021182"/>
            <a:ext cx="8886847" cy="738664"/>
          </a:xfrm>
          <a:prstGeom prst="rect">
            <a:avLst/>
          </a:prstGeom>
          <a:noFill/>
        </p:spPr>
        <p:txBody>
          <a:bodyPr wrap="square" rtlCol="0">
            <a:spAutoFit/>
          </a:bodyPr>
          <a:lstStyle/>
          <a:p>
            <a:pPr algn="ctr" defTabSz="457200"/>
            <a:r>
              <a:rPr lang="es-ES" sz="1400" b="1" dirty="0">
                <a:solidFill>
                  <a:srgbClr val="000000"/>
                </a:solidFill>
                <a:latin typeface="Roboto" panose="02000000000000000000" pitchFamily="2" charset="0"/>
                <a:ea typeface="Roboto" panose="02000000000000000000" pitchFamily="2" charset="0"/>
              </a:rPr>
              <a:t>Los recursos de la VRF serán parte fundamental de la Fundación IFRS; el Marco de Reporte Integrado conectará la información financiera y sobre sostenibilidad mientras que los Estándares SASB serán la base para los requerimientos industriales del ISSB.</a:t>
            </a:r>
          </a:p>
        </p:txBody>
      </p:sp>
      <p:grpSp>
        <p:nvGrpSpPr>
          <p:cNvPr id="36" name="Group 20">
            <a:extLst>
              <a:ext uri="{FF2B5EF4-FFF2-40B4-BE49-F238E27FC236}">
                <a16:creationId xmlns:a16="http://schemas.microsoft.com/office/drawing/2014/main" id="{19C007DE-D97B-E44B-700C-E05D376BC497}"/>
              </a:ext>
            </a:extLst>
          </p:cNvPr>
          <p:cNvGrpSpPr/>
          <p:nvPr/>
        </p:nvGrpSpPr>
        <p:grpSpPr>
          <a:xfrm>
            <a:off x="4899005" y="7457462"/>
            <a:ext cx="2236935" cy="259097"/>
            <a:chOff x="4899004" y="6314462"/>
            <a:chExt cx="2393992" cy="360000"/>
          </a:xfrm>
        </p:grpSpPr>
        <p:sp>
          <p:nvSpPr>
            <p:cNvPr id="37" name="Pentagon 21">
              <a:extLst>
                <a:ext uri="{FF2B5EF4-FFF2-40B4-BE49-F238E27FC236}">
                  <a16:creationId xmlns:a16="http://schemas.microsoft.com/office/drawing/2014/main" id="{7E0CCCA3-2614-E3F8-A4BC-9C7C47CDE2AD}"/>
                </a:ext>
              </a:extLst>
            </p:cNvPr>
            <p:cNvSpPr/>
            <p:nvPr/>
          </p:nvSpPr>
          <p:spPr>
            <a:xfrm>
              <a:off x="4899004" y="6314462"/>
              <a:ext cx="360000" cy="360000"/>
            </a:xfrm>
            <a:prstGeom prst="pent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1</a:t>
              </a:r>
            </a:p>
          </p:txBody>
        </p:sp>
        <p:sp>
          <p:nvSpPr>
            <p:cNvPr id="38" name="Pentagon 22">
              <a:extLst>
                <a:ext uri="{FF2B5EF4-FFF2-40B4-BE49-F238E27FC236}">
                  <a16:creationId xmlns:a16="http://schemas.microsoft.com/office/drawing/2014/main" id="{D815DD35-95C5-648E-F33C-7551F96B18FF}"/>
                </a:ext>
              </a:extLst>
            </p:cNvPr>
            <p:cNvSpPr/>
            <p:nvPr/>
          </p:nvSpPr>
          <p:spPr>
            <a:xfrm>
              <a:off x="5916000" y="6314462"/>
              <a:ext cx="360000" cy="360000"/>
            </a:xfrm>
            <a:prstGeom prst="pentagon">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2</a:t>
              </a:r>
            </a:p>
          </p:txBody>
        </p:sp>
        <p:sp>
          <p:nvSpPr>
            <p:cNvPr id="39" name="Pentagon 23">
              <a:extLst>
                <a:ext uri="{FF2B5EF4-FFF2-40B4-BE49-F238E27FC236}">
                  <a16:creationId xmlns:a16="http://schemas.microsoft.com/office/drawing/2014/main" id="{CD6AD0D9-43B0-BEE0-E0E1-182DAADE7438}"/>
                </a:ext>
              </a:extLst>
            </p:cNvPr>
            <p:cNvSpPr/>
            <p:nvPr/>
          </p:nvSpPr>
          <p:spPr>
            <a:xfrm>
              <a:off x="6932996" y="6314462"/>
              <a:ext cx="360000" cy="360000"/>
            </a:xfrm>
            <a:prstGeom prst="pen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3</a:t>
              </a:r>
            </a:p>
          </p:txBody>
        </p:sp>
      </p:grpSp>
      <p:sp>
        <p:nvSpPr>
          <p:cNvPr id="44" name="Rectangle 64">
            <a:extLst>
              <a:ext uri="{FF2B5EF4-FFF2-40B4-BE49-F238E27FC236}">
                <a16:creationId xmlns:a16="http://schemas.microsoft.com/office/drawing/2014/main" id="{FBDE5809-F71B-6F42-4BE0-44429F7C7846}"/>
              </a:ext>
            </a:extLst>
          </p:cNvPr>
          <p:cNvSpPr/>
          <p:nvPr/>
        </p:nvSpPr>
        <p:spPr bwMode="auto">
          <a:xfrm>
            <a:off x="247651" y="2869319"/>
            <a:ext cx="3486150" cy="9733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defRPr/>
            </a:pPr>
            <a:r>
              <a:rPr lang="es-MX" sz="1600" b="1" dirty="0">
                <a:solidFill>
                  <a:srgbClr val="000000"/>
                </a:solidFill>
                <a:latin typeface="Roboto" panose="02000000000000000000" pitchFamily="2" charset="0"/>
                <a:ea typeface="ヒラギノ角ゴ ProN W3" charset="0"/>
                <a:cs typeface="Arial" panose="020B0604020202020204" pitchFamily="34" charset="0"/>
                <a:sym typeface="Arial" charset="0"/>
              </a:rPr>
              <a:t>International Accounting Standards Board </a:t>
            </a:r>
            <a:r>
              <a:rPr lang="es-MX" sz="1600" b="1" dirty="0">
                <a:solidFill>
                  <a:srgbClr val="000000"/>
                </a:solidFill>
                <a:latin typeface="Roboto" panose="02000000000000000000" pitchFamily="2" charset="0"/>
                <a:cs typeface="Arial" panose="020B0604020202020204" pitchFamily="34" charset="0"/>
              </a:rPr>
              <a:t>(IASB)</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Normas Internacionales de </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Información Financiera</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(NIIF)</a:t>
            </a:r>
          </a:p>
        </p:txBody>
      </p:sp>
      <p:grpSp>
        <p:nvGrpSpPr>
          <p:cNvPr id="45" name="Group 16">
            <a:extLst>
              <a:ext uri="{FF2B5EF4-FFF2-40B4-BE49-F238E27FC236}">
                <a16:creationId xmlns:a16="http://schemas.microsoft.com/office/drawing/2014/main" id="{9A5D3602-3EFD-AA1A-2B54-5235DC3236DD}"/>
              </a:ext>
            </a:extLst>
          </p:cNvPr>
          <p:cNvGrpSpPr/>
          <p:nvPr/>
        </p:nvGrpSpPr>
        <p:grpSpPr>
          <a:xfrm>
            <a:off x="1754176" y="1938656"/>
            <a:ext cx="5776128" cy="738664"/>
            <a:chOff x="2185370" y="2285587"/>
            <a:chExt cx="7560000" cy="1027680"/>
          </a:xfrm>
        </p:grpSpPr>
        <p:sp>
          <p:nvSpPr>
            <p:cNvPr id="46" name="TextBox 66">
              <a:extLst>
                <a:ext uri="{FF2B5EF4-FFF2-40B4-BE49-F238E27FC236}">
                  <a16:creationId xmlns:a16="http://schemas.microsoft.com/office/drawing/2014/main" id="{FC22A733-82C2-E400-9021-ED8C61315F63}"/>
                </a:ext>
              </a:extLst>
            </p:cNvPr>
            <p:cNvSpPr txBox="1"/>
            <p:nvPr/>
          </p:nvSpPr>
          <p:spPr>
            <a:xfrm>
              <a:off x="2185370" y="2285587"/>
              <a:ext cx="7560000" cy="1027680"/>
            </a:xfrm>
            <a:prstGeom prst="rect">
              <a:avLst/>
            </a:prstGeom>
            <a:noFill/>
          </p:spPr>
          <p:txBody>
            <a:bodyPr wrap="square" rtlCol="0">
              <a:spAutoFit/>
            </a:bodyPr>
            <a:lstStyle/>
            <a:p>
              <a:pPr algn="ctr" defTabSz="457200"/>
              <a:r>
                <a:rPr lang="es-MX" sz="1400" dirty="0">
                  <a:solidFill>
                    <a:srgbClr val="000000"/>
                  </a:solidFill>
                  <a:latin typeface="Roboto" panose="02000000000000000000" pitchFamily="2" charset="0"/>
                  <a:ea typeface="Roboto" panose="02000000000000000000" pitchFamily="2" charset="0"/>
                </a:rPr>
                <a:t>Los principios y conceptos del </a:t>
              </a:r>
              <a:r>
                <a:rPr lang="es-MX" sz="1400" b="1" dirty="0">
                  <a:solidFill>
                    <a:srgbClr val="9BBB59"/>
                  </a:solidFill>
                  <a:latin typeface="Roboto" panose="02000000000000000000" pitchFamily="2" charset="0"/>
                  <a:ea typeface="Roboto" panose="02000000000000000000" pitchFamily="2" charset="0"/>
                </a:rPr>
                <a:t>Marco de Reporte Integrado</a:t>
              </a:r>
              <a:r>
                <a:rPr lang="es-MX" sz="1400" dirty="0">
                  <a:solidFill>
                    <a:srgbClr val="000000"/>
                  </a:solidFill>
                  <a:latin typeface="Roboto" panose="02000000000000000000" pitchFamily="2" charset="0"/>
                  <a:ea typeface="Roboto" panose="02000000000000000000" pitchFamily="2" charset="0"/>
                </a:rPr>
                <a:t>        se usarán como puente para conectar las normas financieras y sobre sostenibilidad.</a:t>
              </a:r>
              <a:endParaRPr lang="en-US" sz="1400" dirty="0">
                <a:solidFill>
                  <a:srgbClr val="000000"/>
                </a:solidFill>
                <a:latin typeface="Roboto" panose="02000000000000000000" pitchFamily="2" charset="0"/>
                <a:ea typeface="Roboto" panose="02000000000000000000" pitchFamily="2" charset="0"/>
              </a:endParaRPr>
            </a:p>
          </p:txBody>
        </p:sp>
        <p:pic>
          <p:nvPicPr>
            <p:cNvPr id="47" name="Picture 67">
              <a:extLst>
                <a:ext uri="{FF2B5EF4-FFF2-40B4-BE49-F238E27FC236}">
                  <a16:creationId xmlns:a16="http://schemas.microsoft.com/office/drawing/2014/main" id="{47630F3E-EBB3-26DC-318A-5158EB9618B9}"/>
                </a:ext>
              </a:extLst>
            </p:cNvPr>
            <p:cNvPicPr>
              <a:picLocks noChangeAspect="1"/>
            </p:cNvPicPr>
            <p:nvPr/>
          </p:nvPicPr>
          <p:blipFill>
            <a:blip r:embed="rId2"/>
            <a:stretch>
              <a:fillRect/>
            </a:stretch>
          </p:blipFill>
          <p:spPr>
            <a:xfrm>
              <a:off x="8804999" y="2413223"/>
              <a:ext cx="204078" cy="204078"/>
            </a:xfrm>
            <a:prstGeom prst="rect">
              <a:avLst/>
            </a:prstGeom>
          </p:spPr>
        </p:pic>
      </p:grpSp>
      <p:cxnSp>
        <p:nvCxnSpPr>
          <p:cNvPr id="48" name="Straight Arrow Connector 69">
            <a:extLst>
              <a:ext uri="{FF2B5EF4-FFF2-40B4-BE49-F238E27FC236}">
                <a16:creationId xmlns:a16="http://schemas.microsoft.com/office/drawing/2014/main" id="{87786610-B46A-865F-BB47-907D7DA2A262}"/>
              </a:ext>
            </a:extLst>
          </p:cNvPr>
          <p:cNvCxnSpPr>
            <a:cxnSpLocks/>
          </p:cNvCxnSpPr>
          <p:nvPr/>
        </p:nvCxnSpPr>
        <p:spPr>
          <a:xfrm>
            <a:off x="1664466" y="2608722"/>
            <a:ext cx="0" cy="2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0">
            <a:extLst>
              <a:ext uri="{FF2B5EF4-FFF2-40B4-BE49-F238E27FC236}">
                <a16:creationId xmlns:a16="http://schemas.microsoft.com/office/drawing/2014/main" id="{BB309C32-44B0-7300-BFB6-D0F9661E2150}"/>
              </a:ext>
            </a:extLst>
          </p:cNvPr>
          <p:cNvCxnSpPr>
            <a:cxnSpLocks/>
          </p:cNvCxnSpPr>
          <p:nvPr/>
        </p:nvCxnSpPr>
        <p:spPr>
          <a:xfrm>
            <a:off x="7135939" y="2559942"/>
            <a:ext cx="0" cy="28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65">
            <a:extLst>
              <a:ext uri="{FF2B5EF4-FFF2-40B4-BE49-F238E27FC236}">
                <a16:creationId xmlns:a16="http://schemas.microsoft.com/office/drawing/2014/main" id="{2D215C43-E3A1-E13A-0E0F-C7C0DA9DC911}"/>
              </a:ext>
            </a:extLst>
          </p:cNvPr>
          <p:cNvSpPr/>
          <p:nvPr/>
        </p:nvSpPr>
        <p:spPr bwMode="auto">
          <a:xfrm>
            <a:off x="5219943" y="2837337"/>
            <a:ext cx="3633546" cy="9733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defRPr/>
            </a:pPr>
            <a:r>
              <a:rPr lang="es-MX" sz="1600" b="1" dirty="0">
                <a:solidFill>
                  <a:srgbClr val="000000"/>
                </a:solidFill>
                <a:latin typeface="Roboto" panose="02000000000000000000" pitchFamily="2" charset="0"/>
                <a:ea typeface="ヒラギノ角ゴ ProN W3" charset="0"/>
                <a:cs typeface="Arial" panose="020B0604020202020204" pitchFamily="34" charset="0"/>
                <a:sym typeface="Arial" charset="0"/>
              </a:rPr>
              <a:t>International Sustainability Standards Board </a:t>
            </a:r>
            <a:r>
              <a:rPr lang="es-MX" sz="1600" b="1" dirty="0">
                <a:solidFill>
                  <a:srgbClr val="000000"/>
                </a:solidFill>
                <a:latin typeface="Roboto" panose="02000000000000000000" pitchFamily="2" charset="0"/>
                <a:cs typeface="Arial" panose="020B0604020202020204" pitchFamily="34" charset="0"/>
              </a:rPr>
              <a:t>(ISSB)</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Normas Internacionales de </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Información Financiera sobre Sostenibilidad</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(NIIF sobre Sostenibilidad)</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generales</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temáticos</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industriales (basados en </a:t>
            </a:r>
            <a:r>
              <a:rPr lang="es-MX" sz="1200" b="1" dirty="0">
                <a:solidFill>
                  <a:srgbClr val="C0504D"/>
                </a:solidFill>
                <a:latin typeface="Roboto" panose="02000000000000000000" pitchFamily="2" charset="0"/>
                <a:ea typeface="Roboto" panose="02000000000000000000" pitchFamily="2" charset="0"/>
              </a:rPr>
              <a:t>Estándares SASB </a:t>
            </a:r>
            <a:endParaRPr lang="en-US" sz="1200" dirty="0">
              <a:solidFill>
                <a:srgbClr val="000000"/>
              </a:solidFill>
              <a:latin typeface="Roboto" panose="02000000000000000000" pitchFamily="2" charset="0"/>
              <a:ea typeface="Roboto" panose="02000000000000000000" pitchFamily="2" charset="0"/>
            </a:endParaRPr>
          </a:p>
        </p:txBody>
      </p:sp>
      <p:cxnSp>
        <p:nvCxnSpPr>
          <p:cNvPr id="53" name="Straight Arrow Connector 78">
            <a:extLst>
              <a:ext uri="{FF2B5EF4-FFF2-40B4-BE49-F238E27FC236}">
                <a16:creationId xmlns:a16="http://schemas.microsoft.com/office/drawing/2014/main" id="{FBF20F29-9782-46EF-5D6E-B80ADBC4166F}"/>
              </a:ext>
            </a:extLst>
          </p:cNvPr>
          <p:cNvCxnSpPr>
            <a:cxnSpLocks/>
          </p:cNvCxnSpPr>
          <p:nvPr/>
        </p:nvCxnSpPr>
        <p:spPr>
          <a:xfrm flipV="1">
            <a:off x="1664466" y="2524742"/>
            <a:ext cx="1537510" cy="7357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111">
            <a:extLst>
              <a:ext uri="{FF2B5EF4-FFF2-40B4-BE49-F238E27FC236}">
                <a16:creationId xmlns:a16="http://schemas.microsoft.com/office/drawing/2014/main" id="{271036CF-C3D3-36D2-236A-5CC39AE7471B}"/>
              </a:ext>
            </a:extLst>
          </p:cNvPr>
          <p:cNvCxnSpPr>
            <a:cxnSpLocks/>
          </p:cNvCxnSpPr>
          <p:nvPr/>
        </p:nvCxnSpPr>
        <p:spPr>
          <a:xfrm flipH="1" flipV="1">
            <a:off x="5857703" y="2487955"/>
            <a:ext cx="1278237" cy="7198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1" name="Group 33">
            <a:extLst>
              <a:ext uri="{FF2B5EF4-FFF2-40B4-BE49-F238E27FC236}">
                <a16:creationId xmlns:a16="http://schemas.microsoft.com/office/drawing/2014/main" id="{63858110-B9D0-E2BC-CD50-270F77C664AA}"/>
              </a:ext>
            </a:extLst>
          </p:cNvPr>
          <p:cNvGrpSpPr/>
          <p:nvPr/>
        </p:nvGrpSpPr>
        <p:grpSpPr>
          <a:xfrm>
            <a:off x="3201976" y="1538295"/>
            <a:ext cx="2808446" cy="454272"/>
            <a:chOff x="4519275" y="1948248"/>
            <a:chExt cx="3120429" cy="484575"/>
          </a:xfrm>
        </p:grpSpPr>
        <p:pic>
          <p:nvPicPr>
            <p:cNvPr id="72" name="Picture 63">
              <a:extLst>
                <a:ext uri="{FF2B5EF4-FFF2-40B4-BE49-F238E27FC236}">
                  <a16:creationId xmlns:a16="http://schemas.microsoft.com/office/drawing/2014/main" id="{E8700B97-759B-783B-1277-CF9A891CC719}"/>
                </a:ext>
              </a:extLst>
            </p:cNvPr>
            <p:cNvPicPr>
              <a:picLocks noChangeAspect="1"/>
            </p:cNvPicPr>
            <p:nvPr/>
          </p:nvPicPr>
          <p:blipFill>
            <a:blip r:embed="rId3"/>
            <a:stretch>
              <a:fillRect/>
            </a:stretch>
          </p:blipFill>
          <p:spPr>
            <a:xfrm>
              <a:off x="5883122" y="1948248"/>
              <a:ext cx="1756582" cy="484575"/>
            </a:xfrm>
            <a:prstGeom prst="rect">
              <a:avLst/>
            </a:prstGeom>
          </p:spPr>
        </p:pic>
        <p:sp>
          <p:nvSpPr>
            <p:cNvPr id="73" name="TextBox 32">
              <a:extLst>
                <a:ext uri="{FF2B5EF4-FFF2-40B4-BE49-F238E27FC236}">
                  <a16:creationId xmlns:a16="http://schemas.microsoft.com/office/drawing/2014/main" id="{45DBF084-1FDD-5BD9-CD16-F881353E92BA}"/>
                </a:ext>
              </a:extLst>
            </p:cNvPr>
            <p:cNvSpPr txBox="1"/>
            <p:nvPr/>
          </p:nvSpPr>
          <p:spPr>
            <a:xfrm>
              <a:off x="4519275" y="2013665"/>
              <a:ext cx="1405626" cy="393969"/>
            </a:xfrm>
            <a:prstGeom prst="rect">
              <a:avLst/>
            </a:prstGeom>
            <a:noFill/>
          </p:spPr>
          <p:txBody>
            <a:bodyPr wrap="none" rtlCol="0">
              <a:spAutoFit/>
            </a:bodyPr>
            <a:lstStyle/>
            <a:p>
              <a:pPr defTabSz="457200"/>
              <a:r>
                <a:rPr lang="es-MX" b="1" dirty="0">
                  <a:solidFill>
                    <a:prstClr val="black"/>
                  </a:solidFill>
                  <a:latin typeface="Roboto" panose="02000000000000000000" pitchFamily="2" charset="0"/>
                  <a:ea typeface="Roboto" panose="02000000000000000000" pitchFamily="2" charset="0"/>
                </a:rPr>
                <a:t>Fundación</a:t>
              </a:r>
              <a:endParaRPr lang="en-US" b="1" dirty="0">
                <a:solidFill>
                  <a:prstClr val="black"/>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82353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1445626" y="1700808"/>
            <a:ext cx="7143750" cy="3970338"/>
          </a:xfrm>
          <a:prstGeom prst="rect">
            <a:avLst/>
          </a:prstGeom>
          <a:noFill/>
          <a:ln w="9525">
            <a:noFill/>
            <a:miter lim="800000"/>
            <a:headEnd/>
            <a:tailEnd/>
          </a:ln>
        </p:spPr>
        <p:txBody>
          <a:bodyPr>
            <a:spAutoFit/>
          </a:bodyPr>
          <a:lstStyle/>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Toma de decisiones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Control interno de las operaciones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Medición de resultados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Cumplimiento de exigencias externas</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Legales </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Impositivas </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Usuarios (Financiadores, Inversores, Empleados, 	Proveedores)</a:t>
            </a:r>
          </a:p>
        </p:txBody>
      </p:sp>
      <p:sp>
        <p:nvSpPr>
          <p:cNvPr id="7171" name="Rectangle 2"/>
          <p:cNvSpPr>
            <a:spLocks noChangeArrowheads="1"/>
          </p:cNvSpPr>
          <p:nvPr/>
        </p:nvSpPr>
        <p:spPr bwMode="auto">
          <a:xfrm rot="10800000" flipV="1">
            <a:off x="683568" y="764704"/>
            <a:ext cx="4033837" cy="641350"/>
          </a:xfrm>
          <a:prstGeom prst="rect">
            <a:avLst/>
          </a:prstGeom>
          <a:noFill/>
          <a:ln w="9525">
            <a:noFill/>
            <a:miter lim="800000"/>
            <a:headEnd/>
            <a:tailEnd/>
          </a:ln>
        </p:spPr>
        <p:txBody>
          <a:bodyPr>
            <a:spAutoFit/>
          </a:bodyPr>
          <a:lstStyle/>
          <a:p>
            <a:pPr eaLnBrk="0" hangingPunct="0">
              <a:spcBef>
                <a:spcPct val="50000"/>
              </a:spcBef>
            </a:pPr>
            <a:r>
              <a:rPr kumimoji="1" lang="es-ES_tradnl" altLang="es-ES" sz="2400" b="1" dirty="0">
                <a:solidFill>
                  <a:srgbClr val="831E3B"/>
                </a:solidFill>
                <a:latin typeface="Tahoma" pitchFamily="34" charset="0"/>
              </a:rPr>
              <a:t>¿Para qué sirve ?</a:t>
            </a:r>
            <a:r>
              <a:rPr lang="es-ES_tradnl" altLang="es-ES" sz="3600" b="1" dirty="0">
                <a:solidFill>
                  <a:srgbClr val="800000"/>
                </a:solidFill>
                <a:latin typeface="Tahoma" pitchFamily="34" charset="0"/>
              </a:rPr>
              <a:t> </a:t>
            </a:r>
            <a:endParaRPr lang="es-AR" altLang="es-ES" sz="3600" b="1" dirty="0">
              <a:solidFill>
                <a:srgbClr val="800000"/>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2649669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72B7DEC9-9D3A-9DFE-1DB4-A8F64361FA61}"/>
              </a:ext>
            </a:extLst>
          </p:cNvPr>
          <p:cNvSpPr txBox="1">
            <a:spLocks/>
          </p:cNvSpPr>
          <p:nvPr/>
        </p:nvSpPr>
        <p:spPr>
          <a:xfrm>
            <a:off x="488347" y="651065"/>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srgbClr val="63C2D0"/>
                </a:solidFill>
                <a:latin typeface="Arial" panose="020B0604020202020204" pitchFamily="34" charset="0"/>
                <a:cs typeface="Arial" panose="020B0604020202020204" pitchFamily="34" charset="0"/>
              </a:rPr>
              <a:t>Debido proceso para la creación de normas globalmente aceptadas</a:t>
            </a:r>
            <a:endParaRPr lang="en-US" sz="2400" b="1" dirty="0">
              <a:solidFill>
                <a:srgbClr val="63C2D0"/>
              </a:solidFill>
              <a:latin typeface="Arial" panose="020B0604020202020204" pitchFamily="34" charset="0"/>
              <a:cs typeface="Arial" panose="020B0604020202020204" pitchFamily="34" charset="0"/>
            </a:endParaRPr>
          </a:p>
        </p:txBody>
      </p:sp>
      <p:sp>
        <p:nvSpPr>
          <p:cNvPr id="22" name="Text Placeholder 2">
            <a:extLst>
              <a:ext uri="{FF2B5EF4-FFF2-40B4-BE49-F238E27FC236}">
                <a16:creationId xmlns:a16="http://schemas.microsoft.com/office/drawing/2014/main" id="{36E725BC-7D20-EBB4-6040-65B1048F1D45}"/>
              </a:ext>
            </a:extLst>
          </p:cNvPr>
          <p:cNvSpPr txBox="1">
            <a:spLocks/>
          </p:cNvSpPr>
          <p:nvPr/>
        </p:nvSpPr>
        <p:spPr>
          <a:xfrm>
            <a:off x="488346" y="1423434"/>
            <a:ext cx="8167308" cy="578746"/>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La consolidación de marcos y estándares existentes deberá pasar por el debido proceso de la Fundación IFRS. </a:t>
            </a:r>
            <a:endParaRPr lang="en-US" sz="1600" dirty="0">
              <a:solidFill>
                <a:prstClr val="black"/>
              </a:solidFill>
              <a:latin typeface="Arial" panose="020B0604020202020204" pitchFamily="34" charset="0"/>
              <a:cs typeface="Arial" panose="020B0604020202020204" pitchFamily="34" charset="0"/>
            </a:endParaRPr>
          </a:p>
        </p:txBody>
      </p:sp>
      <p:sp>
        <p:nvSpPr>
          <p:cNvPr id="24" name="TextBox 6">
            <a:extLst>
              <a:ext uri="{FF2B5EF4-FFF2-40B4-BE49-F238E27FC236}">
                <a16:creationId xmlns:a16="http://schemas.microsoft.com/office/drawing/2014/main" id="{6AFF3A98-64EE-5338-9522-D150AF62B2BB}"/>
              </a:ext>
            </a:extLst>
          </p:cNvPr>
          <p:cNvSpPr txBox="1"/>
          <p:nvPr/>
        </p:nvSpPr>
        <p:spPr>
          <a:xfrm>
            <a:off x="140893" y="4892815"/>
            <a:ext cx="8772150" cy="830997"/>
          </a:xfrm>
          <a:prstGeom prst="rect">
            <a:avLst/>
          </a:prstGeom>
          <a:noFill/>
        </p:spPr>
        <p:txBody>
          <a:bodyPr wrap="square" rtlCol="0">
            <a:spAutoFit/>
          </a:bodyPr>
          <a:lstStyle/>
          <a:p>
            <a:pPr algn="ctr" defTabSz="457200"/>
            <a:r>
              <a:rPr lang="es-ES" sz="1600" b="1" dirty="0">
                <a:solidFill>
                  <a:srgbClr val="000000"/>
                </a:solidFill>
                <a:latin typeface="Arial" panose="020B0604020202020204" pitchFamily="34" charset="0"/>
                <a:ea typeface="Roboto" panose="02000000000000000000" pitchFamily="2" charset="0"/>
                <a:cs typeface="Arial" panose="020B0604020202020204" pitchFamily="34" charset="0"/>
              </a:rPr>
              <a:t>Los marcos y estándares hasta ahora voluntarios, deberán pasar por el debido proceso de la Fundación IFRS—incluyendo periodos de consulta pública—para convertirse en normas globalmente aceptadas.</a:t>
            </a:r>
          </a:p>
        </p:txBody>
      </p:sp>
      <p:grpSp>
        <p:nvGrpSpPr>
          <p:cNvPr id="29" name="Group 4">
            <a:extLst>
              <a:ext uri="{FF2B5EF4-FFF2-40B4-BE49-F238E27FC236}">
                <a16:creationId xmlns:a16="http://schemas.microsoft.com/office/drawing/2014/main" id="{4ADF7AB7-4CC1-53EC-43DA-88D80474CEF4}"/>
              </a:ext>
            </a:extLst>
          </p:cNvPr>
          <p:cNvGrpSpPr/>
          <p:nvPr/>
        </p:nvGrpSpPr>
        <p:grpSpPr>
          <a:xfrm>
            <a:off x="2278546" y="1924246"/>
            <a:ext cx="4586908" cy="3001814"/>
            <a:chOff x="3748152" y="1455152"/>
            <a:chExt cx="5055695" cy="3728177"/>
          </a:xfrm>
        </p:grpSpPr>
        <p:pic>
          <p:nvPicPr>
            <p:cNvPr id="30" name="Picture 5">
              <a:extLst>
                <a:ext uri="{FF2B5EF4-FFF2-40B4-BE49-F238E27FC236}">
                  <a16:creationId xmlns:a16="http://schemas.microsoft.com/office/drawing/2014/main" id="{FF5C7BB9-9FEB-A112-6651-AA25602FB7CF}"/>
                </a:ext>
              </a:extLst>
            </p:cNvPr>
            <p:cNvPicPr>
              <a:picLocks noChangeAspect="1"/>
            </p:cNvPicPr>
            <p:nvPr/>
          </p:nvPicPr>
          <p:blipFill>
            <a:blip r:embed="rId2"/>
            <a:stretch>
              <a:fillRect/>
            </a:stretch>
          </p:blipFill>
          <p:spPr>
            <a:xfrm>
              <a:off x="3748152" y="1455152"/>
              <a:ext cx="5055695" cy="3728177"/>
            </a:xfrm>
            <a:prstGeom prst="rect">
              <a:avLst/>
            </a:prstGeom>
          </p:spPr>
        </p:pic>
        <p:sp>
          <p:nvSpPr>
            <p:cNvPr id="31" name="Rectangle 15">
              <a:extLst>
                <a:ext uri="{FF2B5EF4-FFF2-40B4-BE49-F238E27FC236}">
                  <a16:creationId xmlns:a16="http://schemas.microsoft.com/office/drawing/2014/main" id="{D1B24C03-469F-AD5E-2468-331D09ACAE26}"/>
                </a:ext>
              </a:extLst>
            </p:cNvPr>
            <p:cNvSpPr/>
            <p:nvPr/>
          </p:nvSpPr>
          <p:spPr>
            <a:xfrm>
              <a:off x="4293095" y="4280731"/>
              <a:ext cx="1035177"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s-MX" sz="1050" b="1" dirty="0">
                  <a:solidFill>
                    <a:srgbClr val="9BBB59"/>
                  </a:solidFill>
                  <a:latin typeface="Roboto Black" panose="02000000000000000000" pitchFamily="2" charset="0"/>
                  <a:ea typeface="Roboto Black" panose="02000000000000000000" pitchFamily="2" charset="0"/>
                </a:rPr>
                <a:t>MARCO DE </a:t>
              </a:r>
            </a:p>
            <a:p>
              <a:pPr defTabSz="457200"/>
              <a:r>
                <a:rPr lang="es-MX" sz="1050" b="1" dirty="0">
                  <a:solidFill>
                    <a:srgbClr val="9BBB59"/>
                  </a:solidFill>
                  <a:latin typeface="Roboto Black" panose="02000000000000000000" pitchFamily="2" charset="0"/>
                  <a:ea typeface="Roboto Black" panose="02000000000000000000" pitchFamily="2" charset="0"/>
                </a:rPr>
                <a:t>REPORTE </a:t>
              </a:r>
            </a:p>
            <a:p>
              <a:pPr defTabSz="457200"/>
              <a:r>
                <a:rPr lang="es-MX" sz="1050" b="1" dirty="0">
                  <a:solidFill>
                    <a:srgbClr val="9BBB59"/>
                  </a:solidFill>
                  <a:latin typeface="Roboto Black" panose="02000000000000000000" pitchFamily="2" charset="0"/>
                  <a:ea typeface="Roboto Black" panose="02000000000000000000" pitchFamily="2" charset="0"/>
                </a:rPr>
                <a:t>INTEGRADO</a:t>
              </a:r>
              <a:endParaRPr lang="en-US" sz="1050" b="1" dirty="0">
                <a:solidFill>
                  <a:srgbClr val="9BBB59"/>
                </a:solidFill>
                <a:latin typeface="Roboto Black" panose="02000000000000000000" pitchFamily="2" charset="0"/>
                <a:ea typeface="Roboto Black" panose="02000000000000000000" pitchFamily="2" charset="0"/>
              </a:endParaRPr>
            </a:p>
          </p:txBody>
        </p:sp>
        <p:sp>
          <p:nvSpPr>
            <p:cNvPr id="32" name="Rectangle 19">
              <a:extLst>
                <a:ext uri="{FF2B5EF4-FFF2-40B4-BE49-F238E27FC236}">
                  <a16:creationId xmlns:a16="http://schemas.microsoft.com/office/drawing/2014/main" id="{140298CF-1785-8A8D-F5CE-D8414B4DC635}"/>
                </a:ext>
              </a:extLst>
            </p:cNvPr>
            <p:cNvSpPr/>
            <p:nvPr/>
          </p:nvSpPr>
          <p:spPr>
            <a:xfrm>
              <a:off x="4223827" y="3149604"/>
              <a:ext cx="1035177" cy="33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s-MX" sz="1050" b="1" dirty="0">
                  <a:solidFill>
                    <a:srgbClr val="C0504D"/>
                  </a:solidFill>
                  <a:latin typeface="Roboto Black" panose="02000000000000000000" pitchFamily="2" charset="0"/>
                  <a:ea typeface="Roboto Black" panose="02000000000000000000" pitchFamily="2" charset="0"/>
                </a:rPr>
                <a:t>ESTÁNDARES SASB</a:t>
              </a:r>
              <a:endParaRPr lang="en-US" sz="1050" b="1" dirty="0">
                <a:solidFill>
                  <a:srgbClr val="C0504D"/>
                </a:solidFill>
                <a:latin typeface="Roboto Black" panose="02000000000000000000" pitchFamily="2" charset="0"/>
                <a:ea typeface="Roboto Black" panose="02000000000000000000" pitchFamily="2" charset="0"/>
              </a:endParaRPr>
            </a:p>
          </p:txBody>
        </p:sp>
      </p:grpSp>
    </p:spTree>
    <p:extLst>
      <p:ext uri="{BB962C8B-B14F-4D97-AF65-F5344CB8AC3E}">
        <p14:creationId xmlns:p14="http://schemas.microsoft.com/office/powerpoint/2010/main" val="757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extLst>
              <a:ext uri="{FF2B5EF4-FFF2-40B4-BE49-F238E27FC236}">
                <a16:creationId xmlns:a16="http://schemas.microsoft.com/office/drawing/2014/main" id="{55037FCB-6415-5809-D9EC-35039C05F01F}"/>
              </a:ext>
            </a:extLst>
          </p:cNvPr>
          <p:cNvPicPr>
            <a:picLocks noChangeAspect="1"/>
          </p:cNvPicPr>
          <p:nvPr/>
        </p:nvPicPr>
        <p:blipFill rotWithShape="1">
          <a:blip r:embed="rId3"/>
          <a:srcRect l="9051" t="26189" r="35824" b="20585"/>
          <a:stretch/>
        </p:blipFill>
        <p:spPr>
          <a:xfrm>
            <a:off x="99049" y="1180847"/>
            <a:ext cx="9044951" cy="4910116"/>
          </a:xfrm>
          <a:prstGeom prst="rect">
            <a:avLst/>
          </a:prstGeom>
        </p:spPr>
      </p:pic>
    </p:spTree>
    <p:extLst>
      <p:ext uri="{BB962C8B-B14F-4D97-AF65-F5344CB8AC3E}">
        <p14:creationId xmlns:p14="http://schemas.microsoft.com/office/powerpoint/2010/main" val="3995597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B46F9D7A-E76D-FB20-F3F3-94764231550B}"/>
              </a:ext>
            </a:extLst>
          </p:cNvPr>
          <p:cNvPicPr>
            <a:picLocks noChangeAspect="1"/>
          </p:cNvPicPr>
          <p:nvPr/>
        </p:nvPicPr>
        <p:blipFill rotWithShape="1">
          <a:blip r:embed="rId3"/>
          <a:srcRect l="9051" t="28990" r="36613" b="20586"/>
          <a:stretch/>
        </p:blipFill>
        <p:spPr>
          <a:xfrm>
            <a:off x="539551" y="1484784"/>
            <a:ext cx="8142905" cy="4248472"/>
          </a:xfrm>
          <a:prstGeom prst="rect">
            <a:avLst/>
          </a:prstGeom>
        </p:spPr>
      </p:pic>
    </p:spTree>
    <p:extLst>
      <p:ext uri="{BB962C8B-B14F-4D97-AF65-F5344CB8AC3E}">
        <p14:creationId xmlns:p14="http://schemas.microsoft.com/office/powerpoint/2010/main" val="3628348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extLst>
              <a:ext uri="{FF2B5EF4-FFF2-40B4-BE49-F238E27FC236}">
                <a16:creationId xmlns:a16="http://schemas.microsoft.com/office/drawing/2014/main" id="{55CD0844-9213-9339-E654-86D2B7BADECD}"/>
              </a:ext>
            </a:extLst>
          </p:cNvPr>
          <p:cNvPicPr>
            <a:picLocks noChangeAspect="1"/>
          </p:cNvPicPr>
          <p:nvPr/>
        </p:nvPicPr>
        <p:blipFill rotWithShape="1">
          <a:blip r:embed="rId3"/>
          <a:srcRect l="9051" t="27589" r="36613" b="20586"/>
          <a:stretch/>
        </p:blipFill>
        <p:spPr>
          <a:xfrm>
            <a:off x="528614" y="1412776"/>
            <a:ext cx="8086772" cy="4336385"/>
          </a:xfrm>
          <a:prstGeom prst="rect">
            <a:avLst/>
          </a:prstGeom>
        </p:spPr>
      </p:pic>
      <p:sp>
        <p:nvSpPr>
          <p:cNvPr id="7" name="1 Título">
            <a:extLst>
              <a:ext uri="{FF2B5EF4-FFF2-40B4-BE49-F238E27FC236}">
                <a16:creationId xmlns:a16="http://schemas.microsoft.com/office/drawing/2014/main" id="{3F7F8EEA-D822-BC3C-8E3B-6C25AE6887E5}"/>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Hacia dónde vamos…</a:t>
            </a:r>
          </a:p>
        </p:txBody>
      </p:sp>
    </p:spTree>
    <p:extLst>
      <p:ext uri="{BB962C8B-B14F-4D97-AF65-F5344CB8AC3E}">
        <p14:creationId xmlns:p14="http://schemas.microsoft.com/office/powerpoint/2010/main" val="3988422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74" t="9643" r="2812" b="9000"/>
          <a:stretch/>
        </p:blipFill>
        <p:spPr bwMode="auto">
          <a:xfrm>
            <a:off x="1327759" y="1131911"/>
            <a:ext cx="3244241" cy="8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36" y="1923675"/>
            <a:ext cx="2962765" cy="166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54" y="699925"/>
            <a:ext cx="1521727" cy="152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36" y="3419846"/>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5151" t="22499" r="14164" b="29074"/>
          <a:stretch/>
        </p:blipFill>
        <p:spPr bwMode="auto">
          <a:xfrm>
            <a:off x="4505950" y="2287092"/>
            <a:ext cx="3735971" cy="134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a:extLst>
              <a:ext uri="{FF2B5EF4-FFF2-40B4-BE49-F238E27FC236}">
                <a16:creationId xmlns:a16="http://schemas.microsoft.com/office/drawing/2014/main" id="{D71366C3-BCE2-DB4A-6312-6486BC838CDE}"/>
              </a:ext>
            </a:extLst>
          </p:cNvPr>
          <p:cNvPicPr>
            <a:picLocks noChangeAspect="1"/>
          </p:cNvPicPr>
          <p:nvPr/>
        </p:nvPicPr>
        <p:blipFill>
          <a:blip r:embed="rId7"/>
          <a:stretch>
            <a:fillRect/>
          </a:stretch>
        </p:blipFill>
        <p:spPr>
          <a:xfrm>
            <a:off x="4788024" y="3598357"/>
            <a:ext cx="2724759" cy="1235551"/>
          </a:xfrm>
          <a:prstGeom prst="rect">
            <a:avLst/>
          </a:prstGeom>
        </p:spPr>
      </p:pic>
      <p:pic>
        <p:nvPicPr>
          <p:cNvPr id="3" name="Imagen 2">
            <a:extLst>
              <a:ext uri="{FF2B5EF4-FFF2-40B4-BE49-F238E27FC236}">
                <a16:creationId xmlns:a16="http://schemas.microsoft.com/office/drawing/2014/main" id="{1EE7B2F8-D826-3DF3-25D9-8A74ED90DADC}"/>
              </a:ext>
            </a:extLst>
          </p:cNvPr>
          <p:cNvPicPr>
            <a:picLocks noChangeAspect="1"/>
          </p:cNvPicPr>
          <p:nvPr/>
        </p:nvPicPr>
        <p:blipFill>
          <a:blip r:embed="rId8"/>
          <a:stretch>
            <a:fillRect/>
          </a:stretch>
        </p:blipFill>
        <p:spPr>
          <a:xfrm>
            <a:off x="299013" y="5116883"/>
            <a:ext cx="3057525" cy="1495425"/>
          </a:xfrm>
          <a:prstGeom prst="rect">
            <a:avLst/>
          </a:prstGeom>
        </p:spPr>
      </p:pic>
      <p:pic>
        <p:nvPicPr>
          <p:cNvPr id="1026" name="Picture 2">
            <a:extLst>
              <a:ext uri="{FF2B5EF4-FFF2-40B4-BE49-F238E27FC236}">
                <a16:creationId xmlns:a16="http://schemas.microsoft.com/office/drawing/2014/main" id="{923C5567-8DF9-5913-B081-5468A7AC6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5271" y="5409111"/>
            <a:ext cx="2854846" cy="9109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 BBVA actualiza (mal) su logo después de 30 años">
            <a:extLst>
              <a:ext uri="{FF2B5EF4-FFF2-40B4-BE49-F238E27FC236}">
                <a16:creationId xmlns:a16="http://schemas.microsoft.com/office/drawing/2014/main" id="{C89538C1-668B-9A98-35B8-5AAFBE596F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476" y="5188952"/>
            <a:ext cx="2045511" cy="113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2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
        <p:nvSpPr>
          <p:cNvPr id="2" name="1 Rectángulo"/>
          <p:cNvSpPr/>
          <p:nvPr/>
        </p:nvSpPr>
        <p:spPr>
          <a:xfrm>
            <a:off x="314936" y="1052736"/>
            <a:ext cx="8352928" cy="369332"/>
          </a:xfrm>
          <a:prstGeom prst="rect">
            <a:avLst/>
          </a:prstGeom>
        </p:spPr>
        <p:txBody>
          <a:bodyPr wrap="square" lIns="91440" tIns="45720" rIns="91440" bIns="45720" anchor="t">
            <a:spAutoFit/>
          </a:bodyPr>
          <a:lstStyle/>
          <a:p>
            <a:pPr marL="342900" indent="-342900">
              <a:buAutoNum type="arabicPeriod" startAt="3"/>
            </a:pPr>
            <a:endParaRPr lang="es-ES" dirty="0"/>
          </a:p>
        </p:txBody>
      </p:sp>
    </p:spTree>
    <p:extLst>
      <p:ext uri="{BB962C8B-B14F-4D97-AF65-F5344CB8AC3E}">
        <p14:creationId xmlns:p14="http://schemas.microsoft.com/office/powerpoint/2010/main" val="1674726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6931556"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Los Contenidos de un Reporte Integrado </a:t>
            </a:r>
            <a:endParaRPr lang="en-US" sz="2400" dirty="0">
              <a:solidFill>
                <a:srgbClr val="63C2D0"/>
              </a:solidFill>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D886B1F0-271E-46D5-9B19-CC1155EB6660}"/>
              </a:ext>
            </a:extLst>
          </p:cNvPr>
          <p:cNvSpPr txBox="1"/>
          <p:nvPr/>
        </p:nvSpPr>
        <p:spPr>
          <a:xfrm>
            <a:off x="315405" y="1510888"/>
            <a:ext cx="8446458" cy="2862322"/>
          </a:xfrm>
          <a:prstGeom prst="rect">
            <a:avLst/>
          </a:prstGeom>
          <a:noFill/>
        </p:spPr>
        <p:txBody>
          <a:bodyPr wrap="square">
            <a:spAutoFit/>
          </a:bodyPr>
          <a:lstStyle/>
          <a:p>
            <a:pPr>
              <a:buClr>
                <a:srgbClr val="BCDBE6"/>
              </a:buClr>
            </a:pPr>
            <a:r>
              <a:rPr lang="es-AR" dirty="0"/>
              <a:t>Los Contenido son la </a:t>
            </a:r>
            <a:r>
              <a:rPr lang="es-AR" b="1" dirty="0"/>
              <a:t>parte central </a:t>
            </a:r>
            <a:r>
              <a:rPr lang="es-AR" dirty="0"/>
              <a:t>de un RI. </a:t>
            </a:r>
          </a:p>
          <a:p>
            <a:pPr>
              <a:buClr>
                <a:srgbClr val="BCDBE6"/>
              </a:buClr>
            </a:pPr>
            <a:r>
              <a:rPr lang="es-AR" dirty="0"/>
              <a:t>Los Conceptos y Principios son la </a:t>
            </a:r>
            <a:r>
              <a:rPr lang="es-AR" b="1" dirty="0"/>
              <a:t>guía para la preparación </a:t>
            </a:r>
            <a:r>
              <a:rPr lang="es-AR" dirty="0"/>
              <a:t>de Contenidos.</a:t>
            </a:r>
          </a:p>
          <a:p>
            <a:pPr>
              <a:buClr>
                <a:srgbClr val="BCDBE6"/>
              </a:buClr>
            </a:pPr>
            <a:endParaRPr lang="es-AR" b="1" dirty="0"/>
          </a:p>
          <a:p>
            <a:pPr>
              <a:buClr>
                <a:srgbClr val="BCDBE6"/>
              </a:buClr>
            </a:pPr>
            <a:r>
              <a:rPr lang="es-AR" b="1" dirty="0"/>
              <a:t>Orden</a:t>
            </a:r>
            <a:r>
              <a:rPr lang="es-AR" dirty="0"/>
              <a:t> de los Contenidos: </a:t>
            </a:r>
          </a:p>
          <a:p>
            <a:pPr marL="285750" indent="-285750">
              <a:buClr>
                <a:srgbClr val="BCDBE6"/>
              </a:buClr>
              <a:buFont typeface="Wingdings" panose="05000000000000000000" pitchFamily="2" charset="2"/>
              <a:buChar char="Ø"/>
            </a:pPr>
            <a:r>
              <a:rPr lang="es-AR" dirty="0"/>
              <a:t>No hay una estructura estándar. </a:t>
            </a:r>
          </a:p>
          <a:p>
            <a:pPr marL="285750" indent="-285750">
              <a:buClr>
                <a:srgbClr val="BCDBE6"/>
              </a:buClr>
              <a:buFont typeface="Wingdings" panose="05000000000000000000" pitchFamily="2" charset="2"/>
              <a:buChar char="Ø"/>
            </a:pPr>
            <a:r>
              <a:rPr lang="es-AR" dirty="0"/>
              <a:t>Un RI se presenta la </a:t>
            </a:r>
            <a:r>
              <a:rPr lang="es-AR" b="1" dirty="0"/>
              <a:t>conexión</a:t>
            </a:r>
            <a:r>
              <a:rPr lang="es-AR" dirty="0"/>
              <a:t> entre los Contenidos. </a:t>
            </a:r>
          </a:p>
          <a:p>
            <a:pPr marL="285750" indent="-285750">
              <a:buClr>
                <a:srgbClr val="BCDBE6"/>
              </a:buClr>
              <a:buFont typeface="Wingdings" panose="05000000000000000000" pitchFamily="2" charset="2"/>
              <a:buChar char="Ø"/>
            </a:pPr>
            <a:r>
              <a:rPr lang="es-AR" dirty="0"/>
              <a:t>Los Contenidos están fundamentalmente vinculados entre sí y no son  mutuamente excluyentes.</a:t>
            </a:r>
          </a:p>
          <a:p>
            <a:pPr marL="285750" indent="-285750">
              <a:buClr>
                <a:srgbClr val="BCDBE6"/>
              </a:buClr>
              <a:buFont typeface="Wingdings" panose="05000000000000000000" pitchFamily="2" charset="2"/>
              <a:buChar char="Ø"/>
            </a:pPr>
            <a:endParaRPr lang="es-AR" dirty="0"/>
          </a:p>
          <a:p>
            <a:pPr>
              <a:buClr>
                <a:srgbClr val="BCDBE6"/>
              </a:buClr>
            </a:pPr>
            <a:r>
              <a:rPr lang="es-AR" dirty="0"/>
              <a:t>Los Contenidos están plasmados en forma de </a:t>
            </a:r>
            <a:r>
              <a:rPr lang="es-AR" b="1" dirty="0"/>
              <a:t>preguntas</a:t>
            </a:r>
            <a:r>
              <a:rPr lang="es-AR" dirty="0"/>
              <a:t> en lugar de en un listado específico de elementos a divulgar: el contenido del RI se adapta a las </a:t>
            </a:r>
            <a:r>
              <a:rPr lang="es-AR" b="1" dirty="0"/>
              <a:t>circunstancias de cada compañía</a:t>
            </a:r>
            <a:r>
              <a:rPr lang="es-AR"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7" name="Google Shape;678;p44">
            <a:extLst>
              <a:ext uri="{FF2B5EF4-FFF2-40B4-BE49-F238E27FC236}">
                <a16:creationId xmlns:a16="http://schemas.microsoft.com/office/drawing/2014/main" id="{A4E5CF6E-4BE8-4080-A4B3-C29164CFF824}"/>
              </a:ext>
            </a:extLst>
          </p:cNvPr>
          <p:cNvSpPr txBox="1">
            <a:spLocks/>
          </p:cNvSpPr>
          <p:nvPr/>
        </p:nvSpPr>
        <p:spPr>
          <a:xfrm>
            <a:off x="315405" y="1096970"/>
            <a:ext cx="6931556" cy="7796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Georgia"/>
              <a:buNone/>
              <a:defRPr sz="2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400"/>
            </a:pPr>
            <a:r>
              <a:rPr lang="es-AR" sz="2400" dirty="0">
                <a:solidFill>
                  <a:srgbClr val="63C2D0"/>
                </a:solidFill>
                <a:latin typeface="Arial" panose="020B0604020202020204" pitchFamily="34" charset="0"/>
                <a:ea typeface="+mn-ea"/>
                <a:cs typeface="Arial" panose="020B0604020202020204" pitchFamily="34" charset="0"/>
              </a:rPr>
              <a:t>Los Contenidos de un Reporte Integrado </a:t>
            </a:r>
            <a:endParaRPr lang="en-US" sz="2400" dirty="0">
              <a:solidFill>
                <a:srgbClr val="63C2D0"/>
              </a:solidFill>
              <a:latin typeface="Arial" panose="020B0604020202020204" pitchFamily="34" charset="0"/>
              <a:ea typeface="+mn-ea"/>
              <a:cs typeface="Arial" panose="020B0604020202020204" pitchFamily="34" charset="0"/>
            </a:endParaRPr>
          </a:p>
        </p:txBody>
      </p:sp>
      <p:graphicFrame>
        <p:nvGraphicFramePr>
          <p:cNvPr id="14" name="Diagram 13">
            <a:extLst>
              <a:ext uri="{FF2B5EF4-FFF2-40B4-BE49-F238E27FC236}">
                <a16:creationId xmlns:a16="http://schemas.microsoft.com/office/drawing/2014/main" id="{0A405647-E260-4A2F-8F12-1188A039FDE9}"/>
              </a:ext>
            </a:extLst>
          </p:cNvPr>
          <p:cNvGraphicFramePr/>
          <p:nvPr/>
        </p:nvGraphicFramePr>
        <p:xfrm>
          <a:off x="423082" y="1764638"/>
          <a:ext cx="7929349" cy="325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7" name="Google Shape;678;p44">
            <a:extLst>
              <a:ext uri="{FF2B5EF4-FFF2-40B4-BE49-F238E27FC236}">
                <a16:creationId xmlns:a16="http://schemas.microsoft.com/office/drawing/2014/main" id="{A4E5CF6E-4BE8-4080-A4B3-C29164CFF824}"/>
              </a:ext>
            </a:extLst>
          </p:cNvPr>
          <p:cNvSpPr txBox="1">
            <a:spLocks/>
          </p:cNvSpPr>
          <p:nvPr/>
        </p:nvSpPr>
        <p:spPr>
          <a:xfrm>
            <a:off x="315405" y="1096970"/>
            <a:ext cx="6931556" cy="7796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Georgia"/>
              <a:buNone/>
              <a:defRPr sz="2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400"/>
            </a:pPr>
            <a:r>
              <a:rPr lang="es-AR" sz="2400" dirty="0">
                <a:solidFill>
                  <a:srgbClr val="63C2D0"/>
                </a:solidFill>
                <a:latin typeface="Arial" panose="020B0604020202020204" pitchFamily="34" charset="0"/>
                <a:ea typeface="+mn-ea"/>
                <a:cs typeface="Arial" panose="020B0604020202020204" pitchFamily="34" charset="0"/>
              </a:rPr>
              <a:t>Los Contenidos de un Reporte Integrado </a:t>
            </a:r>
            <a:endParaRPr lang="en-US" sz="2400" dirty="0">
              <a:solidFill>
                <a:srgbClr val="63C2D0"/>
              </a:solidFill>
              <a:latin typeface="Arial" panose="020B0604020202020204" pitchFamily="34" charset="0"/>
              <a:ea typeface="+mn-ea"/>
              <a:cs typeface="Arial" panose="020B0604020202020204" pitchFamily="34" charset="0"/>
            </a:endParaRPr>
          </a:p>
        </p:txBody>
      </p:sp>
      <p:graphicFrame>
        <p:nvGraphicFramePr>
          <p:cNvPr id="14" name="Diagram 13">
            <a:extLst>
              <a:ext uri="{FF2B5EF4-FFF2-40B4-BE49-F238E27FC236}">
                <a16:creationId xmlns:a16="http://schemas.microsoft.com/office/drawing/2014/main" id="{0A405647-E260-4A2F-8F12-1188A039FDE9}"/>
              </a:ext>
            </a:extLst>
          </p:cNvPr>
          <p:cNvGraphicFramePr/>
          <p:nvPr/>
        </p:nvGraphicFramePr>
        <p:xfrm>
          <a:off x="423082" y="1682750"/>
          <a:ext cx="7929349" cy="3405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540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513568" y="611393"/>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Descripción de la organización y de su entorno externo</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414814" y="2430685"/>
            <a:ext cx="5502675" cy="3954937"/>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pPr>
            <a:r>
              <a:rPr lang="es-ES" altLang="es-AR" dirty="0">
                <a:solidFill>
                  <a:srgbClr val="202124"/>
                </a:solidFill>
                <a:latin typeface="+mj-lt"/>
              </a:rPr>
              <a:t>M</a:t>
            </a:r>
            <a:r>
              <a:rPr lang="es-ES" altLang="es-AR" b="1" dirty="0">
                <a:solidFill>
                  <a:srgbClr val="202124"/>
                </a:solidFill>
                <a:latin typeface="+mj-lt"/>
              </a:rPr>
              <a:t>isión y visión </a:t>
            </a:r>
            <a:r>
              <a:rPr lang="es-ES" altLang="es-AR" dirty="0">
                <a:solidFill>
                  <a:srgbClr val="202124"/>
                </a:solidFill>
                <a:latin typeface="+mj-lt"/>
              </a:rPr>
              <a:t>de la organización. </a:t>
            </a:r>
          </a:p>
          <a:p>
            <a:pPr marL="285750" indent="-285750" defTabSz="914400" eaLnBrk="0" fontAlgn="base" hangingPunct="0">
              <a:spcBef>
                <a:spcPts val="400"/>
              </a:spcBef>
              <a:spcAft>
                <a:spcPct val="0"/>
              </a:spcAft>
              <a:buFont typeface="Wingdings" panose="05000000000000000000" pitchFamily="2" charset="2"/>
              <a:buChar char="§"/>
            </a:pPr>
            <a:r>
              <a:rPr lang="es-ES" altLang="es-AR" dirty="0">
                <a:solidFill>
                  <a:srgbClr val="202124"/>
                </a:solidFill>
                <a:latin typeface="+mj-lt"/>
              </a:rPr>
              <a:t>El contexto esencial identificando asuntos como: </a:t>
            </a:r>
          </a:p>
          <a:p>
            <a:pPr marL="558800" indent="-285750" defTabSz="914400" eaLnBrk="0" fontAlgn="base" hangingPunct="0">
              <a:spcBef>
                <a:spcPts val="400"/>
              </a:spcBef>
              <a:spcAft>
                <a:spcPct val="0"/>
              </a:spcAft>
              <a:buFont typeface="Arial" panose="020B0604020202020204" pitchFamily="34" charset="0"/>
              <a:buChar char="-"/>
            </a:pPr>
            <a:r>
              <a:rPr lang="es-ES" altLang="es-AR" b="1" dirty="0">
                <a:solidFill>
                  <a:srgbClr val="202124"/>
                </a:solidFill>
                <a:latin typeface="+mj-lt"/>
              </a:rPr>
              <a:t>Cultura</a:t>
            </a:r>
            <a:r>
              <a:rPr lang="es-ES" altLang="es-AR" dirty="0">
                <a:solidFill>
                  <a:srgbClr val="202124"/>
                </a:solidFill>
                <a:latin typeface="+mj-lt"/>
              </a:rPr>
              <a:t> de la organización, </a:t>
            </a:r>
          </a:p>
          <a:p>
            <a:pPr marL="558800" indent="-285750" defTabSz="914400" eaLnBrk="0" fontAlgn="base" hangingPunct="0">
              <a:spcBef>
                <a:spcPts val="400"/>
              </a:spcBef>
              <a:spcAft>
                <a:spcPct val="0"/>
              </a:spcAft>
              <a:buFont typeface="Arial" panose="020B0604020202020204" pitchFamily="34" charset="0"/>
              <a:buChar char="-"/>
            </a:pPr>
            <a:r>
              <a:rPr lang="es-ES" altLang="es-AR" dirty="0">
                <a:solidFill>
                  <a:srgbClr val="202124"/>
                </a:solidFill>
                <a:latin typeface="+mj-lt"/>
              </a:rPr>
              <a:t>Ética y </a:t>
            </a:r>
            <a:r>
              <a:rPr lang="es-ES" altLang="es-AR" b="1" dirty="0">
                <a:solidFill>
                  <a:srgbClr val="202124"/>
                </a:solidFill>
                <a:latin typeface="+mj-lt"/>
              </a:rPr>
              <a:t>valores</a:t>
            </a:r>
            <a:r>
              <a:rPr lang="es-ES" altLang="es-AR" dirty="0">
                <a:solidFill>
                  <a:srgbClr val="202124"/>
                </a:solidFill>
                <a:latin typeface="+mj-lt"/>
              </a:rPr>
              <a:t>, </a:t>
            </a:r>
          </a:p>
          <a:p>
            <a:pPr marL="558800" indent="-285750" defTabSz="914400" eaLnBrk="0" fontAlgn="base" hangingPunct="0">
              <a:spcBef>
                <a:spcPts val="400"/>
              </a:spcBef>
              <a:spcAft>
                <a:spcPct val="0"/>
              </a:spcAft>
              <a:buFont typeface="Arial" panose="020B0604020202020204" pitchFamily="34" charset="0"/>
              <a:buChar char="-"/>
            </a:pPr>
            <a:r>
              <a:rPr lang="es-ES" altLang="es-AR" dirty="0">
                <a:solidFill>
                  <a:srgbClr val="202124"/>
                </a:solidFill>
                <a:latin typeface="+mj-lt"/>
              </a:rPr>
              <a:t>Propiedad y </a:t>
            </a:r>
            <a:r>
              <a:rPr lang="es-ES" altLang="es-AR" b="1" dirty="0">
                <a:solidFill>
                  <a:srgbClr val="202124"/>
                </a:solidFill>
                <a:latin typeface="+mj-lt"/>
              </a:rPr>
              <a:t>estructura</a:t>
            </a:r>
            <a:r>
              <a:rPr lang="es-ES" altLang="es-AR" dirty="0">
                <a:solidFill>
                  <a:srgbClr val="202124"/>
                </a:solidFill>
                <a:latin typeface="+mj-lt"/>
              </a:rPr>
              <a:t> operativa, </a:t>
            </a:r>
          </a:p>
          <a:p>
            <a:pPr marL="558800" indent="-285750" defTabSz="914400" eaLnBrk="0" fontAlgn="base" hangingPunct="0">
              <a:spcBef>
                <a:spcPts val="400"/>
              </a:spcBef>
              <a:spcAft>
                <a:spcPct val="0"/>
              </a:spcAft>
              <a:buFont typeface="Arial" panose="020B0604020202020204" pitchFamily="34" charset="0"/>
              <a:buChar char="-"/>
            </a:pPr>
            <a:r>
              <a:rPr lang="es-ES" altLang="es-AR" dirty="0">
                <a:solidFill>
                  <a:srgbClr val="202124"/>
                </a:solidFill>
                <a:latin typeface="+mj-lt"/>
              </a:rPr>
              <a:t>Principales actividades y </a:t>
            </a:r>
            <a:r>
              <a:rPr lang="es-ES" altLang="es-AR" b="1" dirty="0">
                <a:solidFill>
                  <a:srgbClr val="202124"/>
                </a:solidFill>
                <a:latin typeface="+mj-lt"/>
              </a:rPr>
              <a:t>mercados</a:t>
            </a:r>
            <a:r>
              <a:rPr lang="es-ES" altLang="es-AR" dirty="0">
                <a:solidFill>
                  <a:srgbClr val="202124"/>
                </a:solidFill>
                <a:latin typeface="+mj-lt"/>
              </a:rPr>
              <a:t>, </a:t>
            </a:r>
          </a:p>
          <a:p>
            <a:pPr marL="558800" indent="-285750" defTabSz="914400" eaLnBrk="0" fontAlgn="base" hangingPunct="0">
              <a:spcBef>
                <a:spcPts val="400"/>
              </a:spcBef>
              <a:spcAft>
                <a:spcPct val="0"/>
              </a:spcAft>
              <a:buFont typeface="Arial" panose="020B0604020202020204" pitchFamily="34" charset="0"/>
              <a:buChar char="-"/>
            </a:pPr>
            <a:r>
              <a:rPr lang="es-ES" altLang="es-AR" dirty="0">
                <a:solidFill>
                  <a:srgbClr val="202124"/>
                </a:solidFill>
                <a:latin typeface="+mj-lt"/>
              </a:rPr>
              <a:t>Panorama competitivo y </a:t>
            </a:r>
            <a:r>
              <a:rPr lang="es-ES" altLang="es-AR" b="1" dirty="0">
                <a:solidFill>
                  <a:srgbClr val="202124"/>
                </a:solidFill>
                <a:latin typeface="+mj-lt"/>
              </a:rPr>
              <a:t>posicionamiento</a:t>
            </a:r>
            <a:r>
              <a:rPr lang="es-ES" altLang="es-AR" dirty="0">
                <a:solidFill>
                  <a:srgbClr val="202124"/>
                </a:solidFill>
                <a:latin typeface="+mj-lt"/>
              </a:rPr>
              <a:t> en el mercado</a:t>
            </a:r>
            <a:r>
              <a:rPr lang="es-ES" altLang="es-AR" dirty="0">
                <a:latin typeface="+mj-lt"/>
              </a:rPr>
              <a:t>,</a:t>
            </a:r>
          </a:p>
          <a:p>
            <a:pPr marL="558800" indent="-285750" defTabSz="914400" eaLnBrk="0" fontAlgn="base" hangingPunct="0">
              <a:spcBef>
                <a:spcPts val="400"/>
              </a:spcBef>
              <a:spcAft>
                <a:spcPct val="0"/>
              </a:spcAft>
              <a:buFont typeface="Arial" panose="020B0604020202020204" pitchFamily="34" charset="0"/>
              <a:buChar char="-"/>
            </a:pPr>
            <a:r>
              <a:rPr lang="es-ES" altLang="es-AR" dirty="0">
                <a:latin typeface="+mj-lt"/>
              </a:rPr>
              <a:t>Información clave </a:t>
            </a:r>
            <a:r>
              <a:rPr lang="es-ES" altLang="es-AR" b="1" dirty="0">
                <a:latin typeface="+mj-lt"/>
              </a:rPr>
              <a:t>cuantitativa</a:t>
            </a:r>
            <a:r>
              <a:rPr lang="es-ES" altLang="es-AR" dirty="0">
                <a:latin typeface="+mj-lt"/>
              </a:rPr>
              <a:t> y cambios significativos,</a:t>
            </a:r>
          </a:p>
          <a:p>
            <a:pPr marL="558800" indent="-285750" defTabSz="914400" eaLnBrk="0" fontAlgn="base" hangingPunct="0">
              <a:spcBef>
                <a:spcPts val="400"/>
              </a:spcBef>
              <a:spcAft>
                <a:spcPct val="0"/>
              </a:spcAft>
              <a:buFont typeface="Arial" panose="020B0604020202020204" pitchFamily="34" charset="0"/>
              <a:buChar char="-"/>
            </a:pPr>
            <a:r>
              <a:rPr lang="es-ES" altLang="es-AR" dirty="0">
                <a:latin typeface="+mj-lt"/>
              </a:rPr>
              <a:t>Factores significativos que afectan al </a:t>
            </a:r>
            <a:r>
              <a:rPr lang="es-ES" altLang="es-AR" b="1" dirty="0">
                <a:latin typeface="+mj-lt"/>
              </a:rPr>
              <a:t>entorno externo</a:t>
            </a:r>
            <a:r>
              <a:rPr lang="es-ES" altLang="es-AR" dirty="0">
                <a:latin typeface="+mj-lt"/>
              </a:rPr>
              <a:t>.</a:t>
            </a:r>
            <a:endParaRPr lang="es-ES" altLang="es-AR" b="1" dirty="0">
              <a:latin typeface="+mj-lt"/>
            </a:endParaRPr>
          </a:p>
          <a:p>
            <a:pPr marL="558800" indent="-285750" defTabSz="914400" eaLnBrk="0" fontAlgn="base" hangingPunct="0">
              <a:spcBef>
                <a:spcPct val="0"/>
              </a:spcBef>
              <a:spcAft>
                <a:spcPct val="0"/>
              </a:spcAft>
              <a:buFont typeface="Arial" panose="020B0604020202020204" pitchFamily="34" charset="0"/>
              <a:buChar char="-"/>
            </a:pPr>
            <a:endParaRPr lang="es-ES" altLang="es-AR" sz="1600" dirty="0">
              <a:latin typeface="+mj-lt"/>
            </a:endParaRPr>
          </a:p>
        </p:txBody>
      </p:sp>
      <p:sp>
        <p:nvSpPr>
          <p:cNvPr id="3" name="TextBox 2">
            <a:extLst>
              <a:ext uri="{FF2B5EF4-FFF2-40B4-BE49-F238E27FC236}">
                <a16:creationId xmlns:a16="http://schemas.microsoft.com/office/drawing/2014/main" id="{92E4DD9A-2A32-4111-81D5-903DFB9509FB}"/>
              </a:ext>
            </a:extLst>
          </p:cNvPr>
          <p:cNvSpPr txBox="1"/>
          <p:nvPr/>
        </p:nvSpPr>
        <p:spPr>
          <a:xfrm>
            <a:off x="1574629" y="3723739"/>
            <a:ext cx="1431867" cy="384721"/>
          </a:xfrm>
          <a:prstGeom prst="rect">
            <a:avLst/>
          </a:prstGeom>
          <a:noFill/>
        </p:spPr>
        <p:txBody>
          <a:bodyPr wrap="none" rtlCol="0">
            <a:spAutoFit/>
          </a:bodyPr>
          <a:lstStyle/>
          <a:p>
            <a:r>
              <a:rPr lang="es-AR" sz="1900" dirty="0">
                <a:solidFill>
                  <a:srgbClr val="0070C0"/>
                </a:solidFill>
              </a:rPr>
              <a:t>Describiendo:</a:t>
            </a:r>
          </a:p>
        </p:txBody>
      </p:sp>
    </p:spTree>
    <p:extLst>
      <p:ext uri="{BB962C8B-B14F-4D97-AF65-F5344CB8AC3E}">
        <p14:creationId xmlns:p14="http://schemas.microsoft.com/office/powerpoint/2010/main" val="229283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467544" y="1484784"/>
            <a:ext cx="7993062" cy="4321175"/>
          </a:xfrm>
          <a:noFill/>
        </p:spPr>
        <p:txBody>
          <a:bodyPr>
            <a:normAutofit fontScale="92500"/>
          </a:bodyPr>
          <a:lstStyle/>
          <a:p>
            <a:pPr algn="ctr" eaLnBrk="1" hangingPunct="1">
              <a:buFontTx/>
              <a:buNone/>
            </a:pPr>
            <a:r>
              <a:rPr lang="es-ES_tradnl" altLang="es-ES" b="1" dirty="0">
                <a:solidFill>
                  <a:srgbClr val="831E3B"/>
                </a:solidFill>
                <a:latin typeface="Tahoma" panose="020B0604030504040204" pitchFamily="34" charset="0"/>
                <a:ea typeface="Tahoma" panose="020B0604030504040204" pitchFamily="34" charset="0"/>
                <a:cs typeface="Tahoma" panose="020B0604030504040204" pitchFamily="34" charset="0"/>
              </a:rPr>
              <a:t>ESTADOS  CONTABLES</a:t>
            </a:r>
            <a:r>
              <a:rPr lang="es-ES_tradnl" altLang="es-ES" sz="2800" dirty="0">
                <a:latin typeface="Tahoma" panose="020B0604030504040204" pitchFamily="34" charset="0"/>
                <a:ea typeface="Tahoma" panose="020B0604030504040204" pitchFamily="34" charset="0"/>
                <a:cs typeface="Tahoma" panose="020B0604030504040204" pitchFamily="34" charset="0"/>
              </a:rPr>
              <a:t> </a:t>
            </a:r>
          </a:p>
          <a:p>
            <a:pPr marL="0" indent="0" eaLnBrk="1" hangingPunct="1">
              <a:lnSpc>
                <a:spcPct val="110000"/>
              </a:lnSpc>
              <a:buNone/>
            </a:pPr>
            <a:endParaRPr lang="es-ES_tradnl" altLang="es-ES" sz="2800" dirty="0"/>
          </a:p>
          <a:p>
            <a:pPr marL="0" indent="0" algn="ctr">
              <a:lnSpc>
                <a:spcPct val="110000"/>
              </a:lnSpc>
              <a:buNone/>
            </a:pPr>
            <a:r>
              <a:rPr lang="es-ES_tradnl" altLang="es-ES" sz="2800" dirty="0">
                <a:latin typeface="Calibri" panose="020F0502020204030204" pitchFamily="34" charset="0"/>
                <a:cs typeface="Calibri" panose="020F0502020204030204" pitchFamily="34" charset="0"/>
              </a:rPr>
              <a:t>El objetivo principal es proveer de información sobre el </a:t>
            </a:r>
            <a:r>
              <a:rPr lang="es-ES_tradnl" altLang="es-ES" sz="2800" u="sng" dirty="0">
                <a:latin typeface="Calibri" panose="020F0502020204030204" pitchFamily="34" charset="0"/>
                <a:cs typeface="Calibri" panose="020F0502020204030204" pitchFamily="34" charset="0"/>
              </a:rPr>
              <a:t>patrimonio</a:t>
            </a:r>
            <a:r>
              <a:rPr lang="es-ES_tradnl" altLang="es-ES" sz="2800" dirty="0">
                <a:latin typeface="Calibri" panose="020F0502020204030204" pitchFamily="34" charset="0"/>
                <a:cs typeface="Calibri" panose="020F0502020204030204" pitchFamily="34" charset="0"/>
              </a:rPr>
              <a:t> de una empresa a una fecha determinada y sobre su </a:t>
            </a:r>
            <a:r>
              <a:rPr lang="es-ES_tradnl" altLang="es-ES" sz="2800" u="sng" dirty="0">
                <a:latin typeface="Calibri" panose="020F0502020204030204" pitchFamily="34" charset="0"/>
                <a:cs typeface="Calibri" panose="020F0502020204030204" pitchFamily="34" charset="0"/>
              </a:rPr>
              <a:t>evolución</a:t>
            </a:r>
            <a:r>
              <a:rPr lang="es-ES_tradnl" altLang="es-ES" sz="2800" dirty="0">
                <a:latin typeface="Calibri" panose="020F0502020204030204" pitchFamily="34" charset="0"/>
                <a:cs typeface="Calibri" panose="020F0502020204030204" pitchFamily="34" charset="0"/>
              </a:rPr>
              <a:t> económica y financiera durante un período, para facilitar la toma de decisiones económicas. </a:t>
            </a:r>
          </a:p>
          <a:p>
            <a:pPr marL="0" indent="0">
              <a:lnSpc>
                <a:spcPct val="110000"/>
              </a:lnSpc>
              <a:buNone/>
            </a:pPr>
            <a:endParaRPr lang="es-ES_tradnl" altLang="es-ES" sz="2800" dirty="0">
              <a:latin typeface="Calibri" panose="020F0502020204030204" pitchFamily="34" charset="0"/>
              <a:cs typeface="Calibri" panose="020F0502020204030204" pitchFamily="34" charset="0"/>
            </a:endParaRPr>
          </a:p>
          <a:p>
            <a:pPr marL="0" indent="0" algn="ctr">
              <a:lnSpc>
                <a:spcPct val="110000"/>
              </a:lnSpc>
              <a:buNone/>
            </a:pPr>
            <a:r>
              <a:rPr lang="es-ES_tradnl" altLang="es-ES" sz="2800" dirty="0">
                <a:latin typeface="Calibri" panose="020F0502020204030204" pitchFamily="34" charset="0"/>
                <a:cs typeface="Calibri" panose="020F0502020204030204" pitchFamily="34" charset="0"/>
              </a:rPr>
              <a:t>S</a:t>
            </a:r>
            <a:r>
              <a:rPr lang="es-MX" altLang="es-ES" sz="2800" dirty="0" err="1">
                <a:latin typeface="Calibri" panose="020F0502020204030204" pitchFamily="34" charset="0"/>
                <a:cs typeface="Calibri" panose="020F0502020204030204" pitchFamily="34" charset="0"/>
              </a:rPr>
              <a:t>on</a:t>
            </a:r>
            <a:r>
              <a:rPr lang="es-MX" altLang="es-ES" sz="2800" dirty="0">
                <a:latin typeface="Calibri" panose="020F0502020204030204" pitchFamily="34" charset="0"/>
                <a:cs typeface="Calibri" panose="020F0502020204030204" pitchFamily="34" charset="0"/>
              </a:rPr>
              <a:t> el instrumento para comunicar los resultados económicos de los negocios.</a:t>
            </a:r>
          </a:p>
          <a:p>
            <a:pPr marL="0" indent="0" eaLnBrk="1" hangingPunct="1">
              <a:lnSpc>
                <a:spcPct val="110000"/>
              </a:lnSpc>
              <a:buNone/>
            </a:pPr>
            <a:endParaRPr lang="es-ES_tradnl" altLang="es-ES" sz="2800"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075154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281911" y="853279"/>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Gobierno Corporativo</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348586" y="2799590"/>
            <a:ext cx="5577839" cy="3175236"/>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74638" indent="-274638" defTabSz="914400" eaLnBrk="0" fontAlgn="base" hangingPunct="0">
              <a:spcBef>
                <a:spcPts val="400"/>
              </a:spcBef>
              <a:spcAft>
                <a:spcPct val="0"/>
              </a:spcAft>
              <a:buFont typeface="Wingdings" panose="05000000000000000000" pitchFamily="2" charset="2"/>
              <a:buChar char="§"/>
            </a:pPr>
            <a:r>
              <a:rPr lang="es-AR" altLang="es-AR" b="1" dirty="0">
                <a:solidFill>
                  <a:srgbClr val="202124"/>
                </a:solidFill>
                <a:latin typeface="+mj-lt"/>
              </a:rPr>
              <a:t>Estructura de liderazgo</a:t>
            </a:r>
            <a:r>
              <a:rPr lang="es-AR" altLang="es-AR" dirty="0">
                <a:solidFill>
                  <a:srgbClr val="202124"/>
                </a:solidFill>
                <a:latin typeface="+mj-lt"/>
              </a:rPr>
              <a:t> de la organización: habilidades y diversidad de los encargados del gobierno corporativo, declaraciones claras sobre su responsabilidad en la preparación del IR y su conformidad con el Marco.</a:t>
            </a:r>
            <a:endParaRPr lang="es-ES" altLang="es-AR" dirty="0">
              <a:solidFill>
                <a:srgbClr val="202124"/>
              </a:solidFill>
              <a:latin typeface="+mj-lt"/>
            </a:endParaRPr>
          </a:p>
          <a:p>
            <a:pPr marL="274638" indent="-274638"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Si los </a:t>
            </a:r>
            <a:r>
              <a:rPr lang="es-AR" altLang="es-AR" b="1" dirty="0">
                <a:solidFill>
                  <a:srgbClr val="202124"/>
                </a:solidFill>
                <a:latin typeface="+mj-lt"/>
              </a:rPr>
              <a:t>requisitos regulatorios </a:t>
            </a:r>
            <a:r>
              <a:rPr lang="es-AR" altLang="es-AR" dirty="0">
                <a:solidFill>
                  <a:srgbClr val="202124"/>
                </a:solidFill>
                <a:latin typeface="+mj-lt"/>
              </a:rPr>
              <a:t>influyen en el diseño de la estructura de gobierno.</a:t>
            </a:r>
          </a:p>
          <a:p>
            <a:pPr marL="274638" indent="-274638" defTabSz="914400" eaLnBrk="0" fontAlgn="base" hangingPunct="0">
              <a:spcBef>
                <a:spcPts val="400"/>
              </a:spcBef>
              <a:spcAft>
                <a:spcPct val="0"/>
              </a:spcAft>
              <a:buFont typeface="Wingdings" panose="05000000000000000000" pitchFamily="2" charset="2"/>
              <a:buChar char="§"/>
            </a:pPr>
            <a:r>
              <a:rPr lang="es-ES" altLang="es-AR" dirty="0">
                <a:solidFill>
                  <a:srgbClr val="202124"/>
                </a:solidFill>
                <a:latin typeface="+mj-lt"/>
              </a:rPr>
              <a:t>Los </a:t>
            </a:r>
            <a:r>
              <a:rPr lang="es-AR" altLang="es-AR" dirty="0">
                <a:solidFill>
                  <a:srgbClr val="202124"/>
                </a:solidFill>
                <a:latin typeface="+mj-lt"/>
              </a:rPr>
              <a:t>procesos específicos utilizados para la toma de </a:t>
            </a:r>
            <a:r>
              <a:rPr lang="es-AR" altLang="es-AR" b="1" dirty="0">
                <a:solidFill>
                  <a:srgbClr val="202124"/>
                </a:solidFill>
                <a:latin typeface="+mj-lt"/>
              </a:rPr>
              <a:t>decisiones estratégicas</a:t>
            </a:r>
            <a:r>
              <a:rPr lang="es-AR" altLang="es-AR" dirty="0">
                <a:solidFill>
                  <a:srgbClr val="202124"/>
                </a:solidFill>
                <a:latin typeface="+mj-lt"/>
              </a:rPr>
              <a:t>.</a:t>
            </a:r>
          </a:p>
          <a:p>
            <a:pPr marL="274638" indent="-274638"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Cómo la </a:t>
            </a:r>
            <a:r>
              <a:rPr lang="es-AR" altLang="es-AR" b="1" dirty="0">
                <a:solidFill>
                  <a:srgbClr val="202124"/>
                </a:solidFill>
                <a:latin typeface="+mj-lt"/>
              </a:rPr>
              <a:t>remuneración e incentivos </a:t>
            </a:r>
            <a:r>
              <a:rPr lang="es-AR" altLang="es-AR" dirty="0">
                <a:solidFill>
                  <a:srgbClr val="202124"/>
                </a:solidFill>
                <a:latin typeface="+mj-lt"/>
              </a:rPr>
              <a:t>están ligados a la creación de valor al corto, mediano y largo plazo.</a:t>
            </a:r>
          </a:p>
        </p:txBody>
      </p:sp>
      <p:sp>
        <p:nvSpPr>
          <p:cNvPr id="7" name="TextBox 6">
            <a:extLst>
              <a:ext uri="{FF2B5EF4-FFF2-40B4-BE49-F238E27FC236}">
                <a16:creationId xmlns:a16="http://schemas.microsoft.com/office/drawing/2014/main" id="{1D88589F-A394-48E5-93B0-276745A534E5}"/>
              </a:ext>
            </a:extLst>
          </p:cNvPr>
          <p:cNvSpPr txBox="1"/>
          <p:nvPr/>
        </p:nvSpPr>
        <p:spPr>
          <a:xfrm>
            <a:off x="1574629" y="3723739"/>
            <a:ext cx="1431867" cy="384721"/>
          </a:xfrm>
          <a:prstGeom prst="rect">
            <a:avLst/>
          </a:prstGeom>
          <a:noFill/>
        </p:spPr>
        <p:txBody>
          <a:bodyPr wrap="none" rtlCol="0">
            <a:spAutoFit/>
          </a:bodyPr>
          <a:lstStyle/>
          <a:p>
            <a:r>
              <a:rPr lang="es-AR" sz="1900" dirty="0">
                <a:solidFill>
                  <a:srgbClr val="0070C0"/>
                </a:solidFill>
              </a:rPr>
              <a:t>Describiendo:</a:t>
            </a:r>
          </a:p>
        </p:txBody>
      </p:sp>
    </p:spTree>
    <p:extLst>
      <p:ext uri="{BB962C8B-B14F-4D97-AF65-F5344CB8AC3E}">
        <p14:creationId xmlns:p14="http://schemas.microsoft.com/office/powerpoint/2010/main" val="3621054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Modelo de Negocio</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289111" y="2495777"/>
            <a:ext cx="5377217" cy="4057529"/>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El modelo comercial de la organización, incluyendo:</a:t>
            </a:r>
          </a:p>
          <a:p>
            <a:pPr marL="444500" indent="-169863" defTabSz="914400" eaLnBrk="0" fontAlgn="base" hangingPunct="0">
              <a:spcBef>
                <a:spcPts val="400"/>
              </a:spcBef>
              <a:spcAft>
                <a:spcPct val="0"/>
              </a:spcAft>
              <a:buFont typeface="Arial" panose="020B0604020202020204" pitchFamily="34" charset="0"/>
              <a:buChar char="-"/>
            </a:pPr>
            <a:r>
              <a:rPr lang="es-AR" altLang="es-AR" b="1" dirty="0">
                <a:solidFill>
                  <a:srgbClr val="202124"/>
                </a:solidFill>
                <a:latin typeface="+mj-lt"/>
              </a:rPr>
              <a:t>Insumos</a:t>
            </a:r>
            <a:r>
              <a:rPr lang="es-AR" altLang="es-AR" dirty="0">
                <a:solidFill>
                  <a:srgbClr val="202124"/>
                </a:solidFill>
                <a:latin typeface="+mj-lt"/>
              </a:rPr>
              <a:t>: con foco en aquellos que tienen una influencia importante en la capacidad de crear valor a corto, mediano y largo plazo, si los capitales de los que se derivan son propiedad de la organización.</a:t>
            </a:r>
          </a:p>
          <a:p>
            <a:pPr marL="444500" indent="-169863" defTabSz="914400" eaLnBrk="0" fontAlgn="base" hangingPunct="0">
              <a:spcBef>
                <a:spcPts val="400"/>
              </a:spcBef>
              <a:spcAft>
                <a:spcPct val="0"/>
              </a:spcAft>
              <a:buFont typeface="Arial" panose="020B0604020202020204" pitchFamily="34" charset="0"/>
              <a:buChar char="-"/>
            </a:pPr>
            <a:r>
              <a:rPr lang="es-AR" altLang="es-AR" b="1" dirty="0">
                <a:solidFill>
                  <a:srgbClr val="202124"/>
                </a:solidFill>
                <a:latin typeface="+mj-lt"/>
              </a:rPr>
              <a:t>Actividades de negocio</a:t>
            </a:r>
            <a:r>
              <a:rPr lang="es-AR" altLang="es-AR" dirty="0">
                <a:solidFill>
                  <a:srgbClr val="202124"/>
                </a:solidFill>
                <a:latin typeface="+mj-lt"/>
              </a:rPr>
              <a:t>: p.e. mejora de procesos, capacitación de los empleados, gestión de las relaciones, etc.</a:t>
            </a:r>
          </a:p>
          <a:p>
            <a:pPr marL="444500" indent="-169863" defTabSz="914400" eaLnBrk="0" fontAlgn="base" hangingPunct="0">
              <a:spcBef>
                <a:spcPts val="400"/>
              </a:spcBef>
              <a:spcAft>
                <a:spcPct val="0"/>
              </a:spcAft>
              <a:buFont typeface="Arial" panose="020B0604020202020204" pitchFamily="34" charset="0"/>
              <a:buChar char="-"/>
            </a:pPr>
            <a:r>
              <a:rPr lang="es-AR" altLang="es-AR" b="1" dirty="0">
                <a:solidFill>
                  <a:srgbClr val="202124"/>
                </a:solidFill>
                <a:latin typeface="+mj-lt"/>
              </a:rPr>
              <a:t>Productos</a:t>
            </a:r>
            <a:r>
              <a:rPr lang="es-AR" altLang="es-AR" dirty="0">
                <a:solidFill>
                  <a:srgbClr val="202124"/>
                </a:solidFill>
                <a:latin typeface="+mj-lt"/>
              </a:rPr>
              <a:t>: productos y servicios clave, y otros tales como subproductos y residuos (incluidas las emisiones de carbono).</a:t>
            </a:r>
          </a:p>
          <a:p>
            <a:pPr marL="444500" indent="-169863" defTabSz="914400" eaLnBrk="0" fontAlgn="base" hangingPunct="0">
              <a:spcBef>
                <a:spcPts val="400"/>
              </a:spcBef>
              <a:spcAft>
                <a:spcPct val="0"/>
              </a:spcAft>
              <a:buFont typeface="Arial" panose="020B0604020202020204" pitchFamily="34" charset="0"/>
              <a:buChar char="-"/>
            </a:pPr>
            <a:r>
              <a:rPr lang="es-AR" altLang="es-AR" b="1" dirty="0">
                <a:solidFill>
                  <a:srgbClr val="202124"/>
                </a:solidFill>
                <a:latin typeface="+mj-lt"/>
              </a:rPr>
              <a:t>Resultados</a:t>
            </a:r>
            <a:r>
              <a:rPr lang="es-AR" altLang="es-AR" dirty="0">
                <a:solidFill>
                  <a:srgbClr val="202124"/>
                </a:solidFill>
                <a:latin typeface="+mj-lt"/>
              </a:rPr>
              <a:t>: internos y externos, positivos y negativos.</a:t>
            </a:r>
          </a:p>
        </p:txBody>
      </p:sp>
      <p:sp>
        <p:nvSpPr>
          <p:cNvPr id="6" name="TextBox 5">
            <a:extLst>
              <a:ext uri="{FF2B5EF4-FFF2-40B4-BE49-F238E27FC236}">
                <a16:creationId xmlns:a16="http://schemas.microsoft.com/office/drawing/2014/main" id="{C174E98C-5FAB-49AC-9F17-C40DF1938893}"/>
              </a:ext>
            </a:extLst>
          </p:cNvPr>
          <p:cNvSpPr txBox="1"/>
          <p:nvPr/>
        </p:nvSpPr>
        <p:spPr>
          <a:xfrm>
            <a:off x="1574629" y="3723739"/>
            <a:ext cx="1431867" cy="384721"/>
          </a:xfrm>
          <a:prstGeom prst="rect">
            <a:avLst/>
          </a:prstGeom>
          <a:noFill/>
        </p:spPr>
        <p:txBody>
          <a:bodyPr wrap="none" rtlCol="0">
            <a:spAutoFit/>
          </a:bodyPr>
          <a:lstStyle/>
          <a:p>
            <a:r>
              <a:rPr lang="es-AR" sz="1900" dirty="0">
                <a:solidFill>
                  <a:srgbClr val="0070C0"/>
                </a:solidFill>
              </a:rPr>
              <a:t>Describiendo:</a:t>
            </a:r>
          </a:p>
        </p:txBody>
      </p:sp>
    </p:spTree>
    <p:extLst>
      <p:ext uri="{BB962C8B-B14F-4D97-AF65-F5344CB8AC3E}">
        <p14:creationId xmlns:p14="http://schemas.microsoft.com/office/powerpoint/2010/main" val="109278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Riesgos y Oportunidades</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378102" y="2852936"/>
            <a:ext cx="5570236" cy="3175236"/>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182563" indent="-182563"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Los </a:t>
            </a:r>
            <a:r>
              <a:rPr lang="es-AR" altLang="es-AR" b="1" dirty="0">
                <a:solidFill>
                  <a:srgbClr val="202124"/>
                </a:solidFill>
                <a:latin typeface="+mj-lt"/>
              </a:rPr>
              <a:t>principales riesgos y oportunidades </a:t>
            </a:r>
            <a:r>
              <a:rPr lang="es-AR" altLang="es-AR" dirty="0">
                <a:solidFill>
                  <a:srgbClr val="202124"/>
                </a:solidFill>
                <a:latin typeface="+mj-lt"/>
              </a:rPr>
              <a:t>que son específicos para la organización</a:t>
            </a:r>
            <a:r>
              <a:rPr lang="es-ES" altLang="es-AR" dirty="0">
                <a:solidFill>
                  <a:srgbClr val="202124"/>
                </a:solidFill>
                <a:latin typeface="+mj-lt"/>
              </a:rPr>
              <a:t>. </a:t>
            </a:r>
          </a:p>
          <a:p>
            <a:pPr marL="182563" indent="-182563"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La </a:t>
            </a:r>
            <a:r>
              <a:rPr lang="es-AR" altLang="es-AR" b="1" dirty="0">
                <a:solidFill>
                  <a:srgbClr val="202124"/>
                </a:solidFill>
                <a:latin typeface="+mj-lt"/>
              </a:rPr>
              <a:t>fuente</a:t>
            </a:r>
            <a:r>
              <a:rPr lang="es-AR" altLang="es-AR" dirty="0">
                <a:solidFill>
                  <a:srgbClr val="202124"/>
                </a:solidFill>
                <a:latin typeface="+mj-lt"/>
              </a:rPr>
              <a:t> específica de riesgos y oportunidades (interna y/o externa).</a:t>
            </a:r>
          </a:p>
          <a:p>
            <a:pPr marL="182563" indent="-182563"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La </a:t>
            </a:r>
            <a:r>
              <a:rPr lang="es-AR" altLang="es-AR" b="1" dirty="0">
                <a:solidFill>
                  <a:srgbClr val="202124"/>
                </a:solidFill>
                <a:latin typeface="+mj-lt"/>
              </a:rPr>
              <a:t>probabilidad </a:t>
            </a:r>
            <a:r>
              <a:rPr lang="es-AR" altLang="es-AR" dirty="0">
                <a:solidFill>
                  <a:srgbClr val="202124"/>
                </a:solidFill>
                <a:latin typeface="+mj-lt"/>
              </a:rPr>
              <a:t>de que el riesgo o la oportunidad tenga lugar y la magnitud de su impacto. Las circunstancias específicas que podría hacer que el riesgo o la oportunidad se convirtiesen en realidad.</a:t>
            </a:r>
          </a:p>
          <a:p>
            <a:pPr marL="182563" indent="-182563"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Las </a:t>
            </a:r>
            <a:r>
              <a:rPr lang="es-AR" altLang="es-AR" b="1" dirty="0">
                <a:solidFill>
                  <a:srgbClr val="202124"/>
                </a:solidFill>
                <a:latin typeface="+mj-lt"/>
              </a:rPr>
              <a:t>medidas específicas </a:t>
            </a:r>
            <a:r>
              <a:rPr lang="es-AR" altLang="es-AR" dirty="0">
                <a:solidFill>
                  <a:srgbClr val="202124"/>
                </a:solidFill>
                <a:latin typeface="+mj-lt"/>
              </a:rPr>
              <a:t>que se están tomando para mitigar o gestionar los riesgos clave, o la creación de valor de oportunidades clave.</a:t>
            </a:r>
            <a:endParaRPr lang="es-ES" altLang="es-AR" sz="1600" dirty="0">
              <a:latin typeface="+mj-lt"/>
            </a:endParaRPr>
          </a:p>
        </p:txBody>
      </p:sp>
      <p:sp>
        <p:nvSpPr>
          <p:cNvPr id="3" name="TextBox 2">
            <a:extLst>
              <a:ext uri="{FF2B5EF4-FFF2-40B4-BE49-F238E27FC236}">
                <a16:creationId xmlns:a16="http://schemas.microsoft.com/office/drawing/2014/main" id="{92E4DD9A-2A32-4111-81D5-903DFB9509FB}"/>
              </a:ext>
            </a:extLst>
          </p:cNvPr>
          <p:cNvSpPr txBox="1"/>
          <p:nvPr/>
        </p:nvSpPr>
        <p:spPr>
          <a:xfrm>
            <a:off x="1574628" y="3723739"/>
            <a:ext cx="1406154" cy="384721"/>
          </a:xfrm>
          <a:prstGeom prst="rect">
            <a:avLst/>
          </a:prstGeom>
          <a:noFill/>
        </p:spPr>
        <p:txBody>
          <a:bodyPr wrap="none" rtlCol="0">
            <a:spAutoFit/>
          </a:bodyPr>
          <a:lstStyle/>
          <a:p>
            <a:r>
              <a:rPr lang="es-AR" sz="1900" dirty="0">
                <a:solidFill>
                  <a:srgbClr val="0070C0"/>
                </a:solidFill>
              </a:rPr>
              <a:t>Identificando:</a:t>
            </a:r>
          </a:p>
        </p:txBody>
      </p:sp>
    </p:spTree>
    <p:extLst>
      <p:ext uri="{BB962C8B-B14F-4D97-AF65-F5344CB8AC3E}">
        <p14:creationId xmlns:p14="http://schemas.microsoft.com/office/powerpoint/2010/main" val="2059592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Estrategia y asignación de recursos</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386168" y="2711358"/>
            <a:ext cx="5502675" cy="3226532"/>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Los </a:t>
            </a:r>
            <a:r>
              <a:rPr lang="es-AR" altLang="es-AR" b="1" dirty="0">
                <a:solidFill>
                  <a:srgbClr val="202124"/>
                </a:solidFill>
                <a:latin typeface="+mj-lt"/>
              </a:rPr>
              <a:t>objetivos estratégicos </a:t>
            </a:r>
            <a:r>
              <a:rPr lang="es-AR" altLang="es-AR" dirty="0">
                <a:solidFill>
                  <a:srgbClr val="202124"/>
                </a:solidFill>
                <a:latin typeface="+mj-lt"/>
              </a:rPr>
              <a:t>de la organización a corto, mediano y largo plazo.</a:t>
            </a:r>
          </a:p>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Las </a:t>
            </a:r>
            <a:r>
              <a:rPr lang="es-AR" altLang="es-AR" b="1" dirty="0">
                <a:solidFill>
                  <a:srgbClr val="202124"/>
                </a:solidFill>
                <a:latin typeface="+mj-lt"/>
              </a:rPr>
              <a:t>estrategias</a:t>
            </a:r>
            <a:r>
              <a:rPr lang="es-AR" altLang="es-AR" dirty="0">
                <a:solidFill>
                  <a:srgbClr val="202124"/>
                </a:solidFill>
                <a:latin typeface="+mj-lt"/>
              </a:rPr>
              <a:t> que tiene implementadas, o planea implementar, para lograr esos objetivos estratégicos.</a:t>
            </a:r>
          </a:p>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Los </a:t>
            </a:r>
            <a:r>
              <a:rPr lang="es-AR" altLang="es-AR" b="1" dirty="0">
                <a:solidFill>
                  <a:srgbClr val="202124"/>
                </a:solidFill>
                <a:latin typeface="+mj-lt"/>
              </a:rPr>
              <a:t>planes de asignación </a:t>
            </a:r>
            <a:r>
              <a:rPr lang="es-AR" altLang="es-AR" dirty="0">
                <a:solidFill>
                  <a:srgbClr val="202124"/>
                </a:solidFill>
                <a:latin typeface="+mj-lt"/>
              </a:rPr>
              <a:t>de recursos que tiene para implementar su estrategia.</a:t>
            </a:r>
          </a:p>
          <a:p>
            <a:pPr marL="285750" indent="-285750" defTabSz="914400" eaLnBrk="0" fontAlgn="base" hangingPunct="0">
              <a:spcBef>
                <a:spcPts val="400"/>
              </a:spcBef>
              <a:spcAft>
                <a:spcPct val="0"/>
              </a:spcAft>
              <a:buFont typeface="Wingdings" panose="05000000000000000000" pitchFamily="2" charset="2"/>
              <a:buChar char="§"/>
            </a:pPr>
            <a:r>
              <a:rPr lang="es-AR" altLang="es-AR" b="1" dirty="0">
                <a:solidFill>
                  <a:srgbClr val="202124"/>
                </a:solidFill>
                <a:latin typeface="+mj-lt"/>
              </a:rPr>
              <a:t>Cómo medirá </a:t>
            </a:r>
            <a:r>
              <a:rPr lang="es-AR" altLang="es-AR" dirty="0">
                <a:solidFill>
                  <a:srgbClr val="202124"/>
                </a:solidFill>
                <a:latin typeface="+mj-lt"/>
              </a:rPr>
              <a:t>los logros y los resultados previstos a corto, mediano y largo plazo.</a:t>
            </a:r>
            <a:endParaRPr lang="es-ES" altLang="es-AR" dirty="0">
              <a:solidFill>
                <a:srgbClr val="202124"/>
              </a:solidFill>
              <a:latin typeface="+mj-lt"/>
            </a:endParaRPr>
          </a:p>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El </a:t>
            </a:r>
            <a:r>
              <a:rPr lang="es-AR" altLang="es-AR" b="1" dirty="0">
                <a:solidFill>
                  <a:srgbClr val="202124"/>
                </a:solidFill>
                <a:latin typeface="+mj-lt"/>
              </a:rPr>
              <a:t>vínculo</a:t>
            </a:r>
            <a:r>
              <a:rPr lang="es-AR" altLang="es-AR" dirty="0">
                <a:solidFill>
                  <a:srgbClr val="202124"/>
                </a:solidFill>
                <a:latin typeface="+mj-lt"/>
              </a:rPr>
              <a:t> entre la estrategia de la organización y los planes de asignación de recursos, así como con la información cubierta por otros Contenidos</a:t>
            </a:r>
            <a:endParaRPr lang="es-ES" altLang="es-AR" dirty="0">
              <a:solidFill>
                <a:srgbClr val="202124"/>
              </a:solidFill>
              <a:latin typeface="+mj-lt"/>
            </a:endParaRPr>
          </a:p>
        </p:txBody>
      </p:sp>
      <p:sp>
        <p:nvSpPr>
          <p:cNvPr id="3" name="TextBox 2">
            <a:extLst>
              <a:ext uri="{FF2B5EF4-FFF2-40B4-BE49-F238E27FC236}">
                <a16:creationId xmlns:a16="http://schemas.microsoft.com/office/drawing/2014/main" id="{92E4DD9A-2A32-4111-81D5-903DFB9509FB}"/>
              </a:ext>
            </a:extLst>
          </p:cNvPr>
          <p:cNvSpPr txBox="1"/>
          <p:nvPr/>
        </p:nvSpPr>
        <p:spPr>
          <a:xfrm>
            <a:off x="1574629" y="3723739"/>
            <a:ext cx="1431867" cy="384721"/>
          </a:xfrm>
          <a:prstGeom prst="rect">
            <a:avLst/>
          </a:prstGeom>
          <a:noFill/>
        </p:spPr>
        <p:txBody>
          <a:bodyPr wrap="none" rtlCol="0">
            <a:spAutoFit/>
          </a:bodyPr>
          <a:lstStyle/>
          <a:p>
            <a:r>
              <a:rPr lang="es-AR" sz="1900" dirty="0">
                <a:solidFill>
                  <a:srgbClr val="0070C0"/>
                </a:solidFill>
              </a:rPr>
              <a:t>Describiendo:</a:t>
            </a:r>
          </a:p>
        </p:txBody>
      </p:sp>
    </p:spTree>
    <p:extLst>
      <p:ext uri="{BB962C8B-B14F-4D97-AF65-F5344CB8AC3E}">
        <p14:creationId xmlns:p14="http://schemas.microsoft.com/office/powerpoint/2010/main" val="1840174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6801" y="1098451"/>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Desempeño</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430512" y="2780928"/>
            <a:ext cx="5392712" cy="3780530"/>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pPr>
            <a:r>
              <a:rPr lang="es-AR" altLang="es-AR" b="1" dirty="0">
                <a:solidFill>
                  <a:srgbClr val="202124"/>
                </a:solidFill>
                <a:latin typeface="+mj-lt"/>
              </a:rPr>
              <a:t>Información cualitativa y cuantitativa </a:t>
            </a:r>
            <a:r>
              <a:rPr lang="es-AR" altLang="es-AR" dirty="0">
                <a:solidFill>
                  <a:srgbClr val="202124"/>
                </a:solidFill>
                <a:latin typeface="+mj-lt"/>
              </a:rPr>
              <a:t>sobre el desempeño de la organización, incluyendo</a:t>
            </a:r>
            <a:r>
              <a:rPr lang="es-ES" altLang="es-AR" dirty="0">
                <a:solidFill>
                  <a:srgbClr val="202124"/>
                </a:solidFill>
                <a:latin typeface="+mj-lt"/>
              </a:rPr>
              <a:t>:</a:t>
            </a:r>
          </a:p>
          <a:p>
            <a:pPr marL="444500" indent="-171450" defTabSz="914400" eaLnBrk="0" fontAlgn="base" hangingPunct="0">
              <a:spcBef>
                <a:spcPts val="400"/>
              </a:spcBef>
              <a:spcAft>
                <a:spcPct val="0"/>
              </a:spcAft>
              <a:buFont typeface="Arial" panose="020B0604020202020204" pitchFamily="34" charset="0"/>
              <a:buChar char="-"/>
            </a:pPr>
            <a:r>
              <a:rPr lang="es-AR" altLang="es-AR" dirty="0">
                <a:solidFill>
                  <a:srgbClr val="202124"/>
                </a:solidFill>
                <a:latin typeface="+mj-lt"/>
              </a:rPr>
              <a:t>Indicadores cuantitativos con </a:t>
            </a:r>
            <a:r>
              <a:rPr lang="es-AR" altLang="es-AR" b="1" dirty="0">
                <a:solidFill>
                  <a:srgbClr val="202124"/>
                </a:solidFill>
                <a:latin typeface="+mj-lt"/>
              </a:rPr>
              <a:t>respecto a objetivos y riesgos y oportunidades</a:t>
            </a:r>
            <a:r>
              <a:rPr lang="es-AR" altLang="es-AR" dirty="0">
                <a:solidFill>
                  <a:srgbClr val="202124"/>
                </a:solidFill>
                <a:latin typeface="+mj-lt"/>
              </a:rPr>
              <a:t>, explicando su importancia, sus implicancias y los métodos y supuestos utilizados para compilarlos.</a:t>
            </a:r>
            <a:r>
              <a:rPr lang="es-ES" altLang="es-AR" dirty="0">
                <a:solidFill>
                  <a:srgbClr val="202124"/>
                </a:solidFill>
                <a:latin typeface="+mj-lt"/>
              </a:rPr>
              <a:t> </a:t>
            </a:r>
          </a:p>
          <a:p>
            <a:pPr marL="444500" indent="-171450" defTabSz="914400" eaLnBrk="0" fontAlgn="base" hangingPunct="0">
              <a:spcBef>
                <a:spcPts val="400"/>
              </a:spcBef>
              <a:spcAft>
                <a:spcPct val="0"/>
              </a:spcAft>
              <a:buFont typeface="Arial" panose="020B0604020202020204" pitchFamily="34" charset="0"/>
              <a:buChar char="-"/>
            </a:pPr>
            <a:r>
              <a:rPr lang="es-AR" altLang="es-AR" dirty="0">
                <a:solidFill>
                  <a:srgbClr val="202124"/>
                </a:solidFill>
                <a:latin typeface="+mj-lt"/>
              </a:rPr>
              <a:t>Los </a:t>
            </a:r>
            <a:r>
              <a:rPr lang="es-AR" altLang="es-AR" b="1" dirty="0">
                <a:solidFill>
                  <a:srgbClr val="202124"/>
                </a:solidFill>
                <a:latin typeface="+mj-lt"/>
              </a:rPr>
              <a:t>efectos</a:t>
            </a:r>
            <a:r>
              <a:rPr lang="es-AR" altLang="es-AR" dirty="0">
                <a:solidFill>
                  <a:srgbClr val="202124"/>
                </a:solidFill>
                <a:latin typeface="+mj-lt"/>
              </a:rPr>
              <a:t> de la organización (positivos y negativos) </a:t>
            </a:r>
            <a:r>
              <a:rPr lang="es-AR" altLang="es-AR" b="1" dirty="0">
                <a:solidFill>
                  <a:srgbClr val="202124"/>
                </a:solidFill>
                <a:latin typeface="+mj-lt"/>
              </a:rPr>
              <a:t>sobre los capitales</a:t>
            </a:r>
            <a:r>
              <a:rPr lang="es-AR" altLang="es-AR" dirty="0">
                <a:solidFill>
                  <a:srgbClr val="202124"/>
                </a:solidFill>
                <a:latin typeface="+mj-lt"/>
              </a:rPr>
              <a:t>, incluyendo los efectos materiales sobre los capitales hacia arriba y hacia abajo en la cadena de valor</a:t>
            </a:r>
            <a:r>
              <a:rPr lang="es-ES" altLang="es-AR" dirty="0">
                <a:latin typeface="+mj-lt"/>
              </a:rPr>
              <a:t>.</a:t>
            </a:r>
          </a:p>
          <a:p>
            <a:pPr marL="444500" indent="-171450" eaLnBrk="0" fontAlgn="base" hangingPunct="0">
              <a:spcBef>
                <a:spcPts val="400"/>
              </a:spcBef>
              <a:spcAft>
                <a:spcPct val="0"/>
              </a:spcAft>
              <a:buFont typeface="Arial" panose="020B0604020202020204" pitchFamily="34" charset="0"/>
              <a:buChar char="-"/>
            </a:pPr>
            <a:r>
              <a:rPr lang="es-AR" altLang="es-AR" dirty="0">
                <a:latin typeface="+mj-lt"/>
              </a:rPr>
              <a:t>Comparación y vínculo entre el desempeño anterior y actual.</a:t>
            </a:r>
          </a:p>
          <a:p>
            <a:pPr marL="444500" indent="-171450" eaLnBrk="0" fontAlgn="base" hangingPunct="0">
              <a:spcBef>
                <a:spcPts val="400"/>
              </a:spcBef>
              <a:spcAft>
                <a:spcPct val="0"/>
              </a:spcAft>
              <a:buFont typeface="Arial" panose="020B0604020202020204" pitchFamily="34" charset="0"/>
              <a:buChar char="-"/>
            </a:pPr>
            <a:r>
              <a:rPr lang="es-AR" altLang="es-AR" dirty="0">
                <a:latin typeface="+mj-lt"/>
              </a:rPr>
              <a:t>Relación con los grupos de interés clave.</a:t>
            </a:r>
          </a:p>
        </p:txBody>
      </p:sp>
      <p:sp>
        <p:nvSpPr>
          <p:cNvPr id="3" name="TextBox 2">
            <a:extLst>
              <a:ext uri="{FF2B5EF4-FFF2-40B4-BE49-F238E27FC236}">
                <a16:creationId xmlns:a16="http://schemas.microsoft.com/office/drawing/2014/main" id="{92E4DD9A-2A32-4111-81D5-903DFB9509FB}"/>
              </a:ext>
            </a:extLst>
          </p:cNvPr>
          <p:cNvSpPr txBox="1"/>
          <p:nvPr/>
        </p:nvSpPr>
        <p:spPr>
          <a:xfrm>
            <a:off x="1574629" y="3723739"/>
            <a:ext cx="1431867" cy="384721"/>
          </a:xfrm>
          <a:prstGeom prst="rect">
            <a:avLst/>
          </a:prstGeom>
          <a:noFill/>
        </p:spPr>
        <p:txBody>
          <a:bodyPr wrap="none" rtlCol="0">
            <a:spAutoFit/>
          </a:bodyPr>
          <a:lstStyle/>
          <a:p>
            <a:r>
              <a:rPr lang="es-AR" sz="1900" dirty="0">
                <a:solidFill>
                  <a:srgbClr val="0070C0"/>
                </a:solidFill>
              </a:rPr>
              <a:t>Describiendo:</a:t>
            </a:r>
          </a:p>
        </p:txBody>
      </p:sp>
    </p:spTree>
    <p:extLst>
      <p:ext uri="{BB962C8B-B14F-4D97-AF65-F5344CB8AC3E}">
        <p14:creationId xmlns:p14="http://schemas.microsoft.com/office/powerpoint/2010/main" val="2778850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54868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Perspectivas</a:t>
            </a:r>
          </a:p>
        </p:txBody>
      </p:sp>
      <p:graphicFrame>
        <p:nvGraphicFramePr>
          <p:cNvPr id="5" name="Diagram 4">
            <a:extLst>
              <a:ext uri="{FF2B5EF4-FFF2-40B4-BE49-F238E27FC236}">
                <a16:creationId xmlns:a16="http://schemas.microsoft.com/office/drawing/2014/main" id="{B522573B-E032-4DEA-BCD6-199EA0D1CF5B}"/>
              </a:ext>
            </a:extLst>
          </p:cNvPr>
          <p:cNvGraphicFramePr/>
          <p:nvPr>
            <p:extLst>
              <p:ext uri="{D42A27DB-BD31-4B8C-83A1-F6EECF244321}">
                <p14:modId xmlns:p14="http://schemas.microsoft.com/office/powerpoint/2010/main" val="399638601"/>
              </p:ext>
            </p:extLst>
          </p:nvPr>
        </p:nvGraphicFramePr>
        <p:xfrm>
          <a:off x="477672" y="1486781"/>
          <a:ext cx="8315029"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2"/>
            <a:ext cx="184731" cy="369332"/>
          </a:xfrm>
          <a:prstGeom prst="rect">
            <a:avLst/>
          </a:prstGeom>
          <a:noFill/>
        </p:spPr>
        <p:txBody>
          <a:bodyPr wrap="none" rtlCol="0">
            <a:spAutoFit/>
          </a:bodyPr>
          <a:lstStyle/>
          <a:p>
            <a:endParaRPr lang="es-AR" dirty="0"/>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376020" y="2636912"/>
            <a:ext cx="5502675" cy="4108825"/>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Los </a:t>
            </a:r>
            <a:r>
              <a:rPr lang="es-AR" altLang="es-AR" b="1" dirty="0">
                <a:solidFill>
                  <a:srgbClr val="202124"/>
                </a:solidFill>
                <a:latin typeface="+mj-lt"/>
              </a:rPr>
              <a:t>cambios anticipados </a:t>
            </a:r>
            <a:r>
              <a:rPr lang="es-AR" altLang="es-AR" dirty="0">
                <a:solidFill>
                  <a:srgbClr val="202124"/>
                </a:solidFill>
                <a:latin typeface="+mj-lt"/>
              </a:rPr>
              <a:t>a lo largo del tiempo.</a:t>
            </a:r>
            <a:endParaRPr lang="es-ES" altLang="es-AR" dirty="0">
              <a:solidFill>
                <a:srgbClr val="202124"/>
              </a:solidFill>
              <a:latin typeface="+mj-lt"/>
            </a:endParaRPr>
          </a:p>
          <a:p>
            <a:pPr marL="285750" indent="-285750" defTabSz="914400" eaLnBrk="0" fontAlgn="base" hangingPunct="0">
              <a:spcBef>
                <a:spcPts val="400"/>
              </a:spcBef>
              <a:spcAft>
                <a:spcPct val="0"/>
              </a:spcAft>
              <a:buFont typeface="Wingdings" panose="05000000000000000000" pitchFamily="2" charset="2"/>
              <a:buChar char="§"/>
            </a:pPr>
            <a:r>
              <a:rPr lang="es-AR" altLang="es-AR" dirty="0">
                <a:solidFill>
                  <a:srgbClr val="202124"/>
                </a:solidFill>
                <a:latin typeface="+mj-lt"/>
              </a:rPr>
              <a:t>Información basada en </a:t>
            </a:r>
            <a:r>
              <a:rPr lang="es-AR" altLang="es-AR" b="1" dirty="0">
                <a:solidFill>
                  <a:srgbClr val="202124"/>
                </a:solidFill>
                <a:latin typeface="+mj-lt"/>
              </a:rPr>
              <a:t>análisis sólidos y transparentes</a:t>
            </a:r>
            <a:r>
              <a:rPr lang="es-AR" altLang="es-AR" dirty="0">
                <a:solidFill>
                  <a:srgbClr val="202124"/>
                </a:solidFill>
                <a:latin typeface="+mj-lt"/>
              </a:rPr>
              <a:t>, sobre</a:t>
            </a:r>
            <a:r>
              <a:rPr lang="es-ES" altLang="es-AR" dirty="0">
                <a:solidFill>
                  <a:srgbClr val="202124"/>
                </a:solidFill>
                <a:latin typeface="+mj-lt"/>
              </a:rPr>
              <a:t>: </a:t>
            </a:r>
          </a:p>
          <a:p>
            <a:pPr marL="444500" indent="-171450" eaLnBrk="0" fontAlgn="base" hangingPunct="0">
              <a:spcBef>
                <a:spcPts val="400"/>
              </a:spcBef>
              <a:spcAft>
                <a:spcPct val="0"/>
              </a:spcAft>
              <a:buFont typeface="Arial" panose="020B0604020202020204" pitchFamily="34" charset="0"/>
              <a:buChar char="-"/>
            </a:pPr>
            <a:r>
              <a:rPr lang="es-AR" altLang="es-AR" b="1" dirty="0">
                <a:solidFill>
                  <a:srgbClr val="202124"/>
                </a:solidFill>
                <a:latin typeface="+mj-lt"/>
              </a:rPr>
              <a:t>Expectativas</a:t>
            </a:r>
            <a:r>
              <a:rPr lang="es-AR" altLang="es-AR" dirty="0">
                <a:solidFill>
                  <a:srgbClr val="202124"/>
                </a:solidFill>
                <a:latin typeface="+mj-lt"/>
              </a:rPr>
              <a:t> de la organización sobre el entorno externo que probablemente enfrentará en el corto, mediano y largo plazo</a:t>
            </a:r>
            <a:r>
              <a:rPr lang="es-ES" altLang="es-AR" dirty="0">
                <a:solidFill>
                  <a:srgbClr val="202124"/>
                </a:solidFill>
                <a:latin typeface="+mj-lt"/>
              </a:rPr>
              <a:t>. </a:t>
            </a:r>
            <a:r>
              <a:rPr lang="es-AR" altLang="es-AR" dirty="0">
                <a:solidFill>
                  <a:srgbClr val="202124"/>
                </a:solidFill>
                <a:latin typeface="+mj-lt"/>
              </a:rPr>
              <a:t>Cuidando que se trate de expectativas realistas.</a:t>
            </a:r>
            <a:endParaRPr lang="es-ES" altLang="es-AR" dirty="0">
              <a:solidFill>
                <a:srgbClr val="202124"/>
              </a:solidFill>
              <a:latin typeface="+mj-lt"/>
            </a:endParaRPr>
          </a:p>
          <a:p>
            <a:pPr marL="444500" indent="-171450" defTabSz="914400" eaLnBrk="0" fontAlgn="base" hangingPunct="0">
              <a:spcBef>
                <a:spcPts val="400"/>
              </a:spcBef>
              <a:spcAft>
                <a:spcPct val="0"/>
              </a:spcAft>
              <a:buFont typeface="Arial" panose="020B0604020202020204" pitchFamily="34" charset="0"/>
              <a:buChar char="-"/>
            </a:pPr>
            <a:r>
              <a:rPr lang="es-AR" altLang="es-AR" dirty="0">
                <a:solidFill>
                  <a:srgbClr val="202124"/>
                </a:solidFill>
                <a:latin typeface="+mj-lt"/>
              </a:rPr>
              <a:t>El modo en que esto </a:t>
            </a:r>
            <a:r>
              <a:rPr lang="es-AR" altLang="es-AR" b="1" dirty="0">
                <a:solidFill>
                  <a:srgbClr val="202124"/>
                </a:solidFill>
                <a:latin typeface="+mj-lt"/>
              </a:rPr>
              <a:t>afectará</a:t>
            </a:r>
            <a:r>
              <a:rPr lang="es-AR" altLang="es-AR" dirty="0">
                <a:solidFill>
                  <a:srgbClr val="202124"/>
                </a:solidFill>
                <a:latin typeface="+mj-lt"/>
              </a:rPr>
              <a:t> a la organización.</a:t>
            </a:r>
            <a:r>
              <a:rPr lang="es-ES" altLang="es-AR" dirty="0">
                <a:solidFill>
                  <a:srgbClr val="202124"/>
                </a:solidFill>
                <a:latin typeface="+mj-lt"/>
              </a:rPr>
              <a:t> </a:t>
            </a:r>
          </a:p>
          <a:p>
            <a:pPr marL="444500" indent="-171450" defTabSz="914400" eaLnBrk="0" fontAlgn="base" hangingPunct="0">
              <a:spcBef>
                <a:spcPts val="400"/>
              </a:spcBef>
              <a:spcAft>
                <a:spcPct val="0"/>
              </a:spcAft>
              <a:buFont typeface="Arial" panose="020B0604020202020204" pitchFamily="34" charset="0"/>
              <a:buChar char="-"/>
            </a:pPr>
            <a:r>
              <a:rPr lang="es-AR" altLang="es-AR" dirty="0">
                <a:solidFill>
                  <a:srgbClr val="202124"/>
                </a:solidFill>
                <a:latin typeface="+mj-lt"/>
              </a:rPr>
              <a:t>El modo en que la organización está equipada para </a:t>
            </a:r>
            <a:r>
              <a:rPr lang="es-AR" altLang="es-AR" b="1" dirty="0">
                <a:solidFill>
                  <a:srgbClr val="202124"/>
                </a:solidFill>
                <a:latin typeface="+mj-lt"/>
              </a:rPr>
              <a:t>responder </a:t>
            </a:r>
            <a:r>
              <a:rPr lang="es-AR" altLang="es-AR" dirty="0">
                <a:solidFill>
                  <a:srgbClr val="202124"/>
                </a:solidFill>
                <a:latin typeface="+mj-lt"/>
              </a:rPr>
              <a:t>a las principales incertidumbres y desafíos que puedan surgir</a:t>
            </a:r>
            <a:r>
              <a:rPr lang="es-ES" altLang="es-AR" dirty="0">
                <a:latin typeface="+mj-lt"/>
              </a:rPr>
              <a:t>.</a:t>
            </a:r>
          </a:p>
          <a:p>
            <a:pPr marL="444500" indent="-171450" defTabSz="914400" eaLnBrk="0" fontAlgn="base" hangingPunct="0">
              <a:spcBef>
                <a:spcPts val="400"/>
              </a:spcBef>
              <a:spcAft>
                <a:spcPct val="0"/>
              </a:spcAft>
              <a:buFont typeface="Arial" panose="020B0604020202020204" pitchFamily="34" charset="0"/>
              <a:buChar char="-"/>
            </a:pPr>
            <a:r>
              <a:rPr lang="es-AR" altLang="es-AR" dirty="0">
                <a:latin typeface="+mj-lt"/>
              </a:rPr>
              <a:t>Análisis de las posibles implicancias, detallando entre otras, las referidas al desempeño financiero futuro.</a:t>
            </a:r>
            <a:endParaRPr lang="es-ES" altLang="es-AR" sz="1600" dirty="0">
              <a:latin typeface="+mj-lt"/>
            </a:endParaRPr>
          </a:p>
        </p:txBody>
      </p:sp>
      <p:sp>
        <p:nvSpPr>
          <p:cNvPr id="3" name="TextBox 2">
            <a:extLst>
              <a:ext uri="{FF2B5EF4-FFF2-40B4-BE49-F238E27FC236}">
                <a16:creationId xmlns:a16="http://schemas.microsoft.com/office/drawing/2014/main" id="{92E4DD9A-2A32-4111-81D5-903DFB9509FB}"/>
              </a:ext>
            </a:extLst>
          </p:cNvPr>
          <p:cNvSpPr txBox="1"/>
          <p:nvPr/>
        </p:nvSpPr>
        <p:spPr>
          <a:xfrm>
            <a:off x="1573200" y="3723739"/>
            <a:ext cx="1704544" cy="384721"/>
          </a:xfrm>
          <a:prstGeom prst="rect">
            <a:avLst/>
          </a:prstGeom>
          <a:noFill/>
        </p:spPr>
        <p:txBody>
          <a:bodyPr wrap="square" rtlCol="0">
            <a:spAutoFit/>
          </a:bodyPr>
          <a:lstStyle/>
          <a:p>
            <a:pPr algn="ctr"/>
            <a:r>
              <a:rPr lang="es-AR" sz="1900" dirty="0">
                <a:solidFill>
                  <a:srgbClr val="0070C0"/>
                </a:solidFill>
              </a:rPr>
              <a:t>Describiendo:</a:t>
            </a:r>
          </a:p>
        </p:txBody>
      </p:sp>
    </p:spTree>
    <p:extLst>
      <p:ext uri="{BB962C8B-B14F-4D97-AF65-F5344CB8AC3E}">
        <p14:creationId xmlns:p14="http://schemas.microsoft.com/office/powerpoint/2010/main" val="1515988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Bases de preparación y presentación</a:t>
            </a:r>
          </a:p>
        </p:txBody>
      </p:sp>
      <p:graphicFrame>
        <p:nvGraphicFramePr>
          <p:cNvPr id="5" name="Diagram 4">
            <a:extLst>
              <a:ext uri="{FF2B5EF4-FFF2-40B4-BE49-F238E27FC236}">
                <a16:creationId xmlns:a16="http://schemas.microsoft.com/office/drawing/2014/main" id="{B522573B-E032-4DEA-BCD6-199EA0D1CF5B}"/>
              </a:ext>
            </a:extLst>
          </p:cNvPr>
          <p:cNvGraphicFramePr/>
          <p:nvPr/>
        </p:nvGraphicFramePr>
        <p:xfrm>
          <a:off x="513568" y="1682751"/>
          <a:ext cx="8129391" cy="332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0034D1C-251B-42E5-91FE-5585ADAFC9DC}"/>
              </a:ext>
            </a:extLst>
          </p:cNvPr>
          <p:cNvSpPr txBox="1"/>
          <p:nvPr/>
        </p:nvSpPr>
        <p:spPr>
          <a:xfrm>
            <a:off x="4148920" y="3955293"/>
            <a:ext cx="184731" cy="307777"/>
          </a:xfrm>
          <a:prstGeom prst="rect">
            <a:avLst/>
          </a:prstGeom>
          <a:noFill/>
        </p:spPr>
        <p:txBody>
          <a:bodyPr wrap="none" rtlCol="0">
            <a:spAutoFit/>
          </a:bodyPr>
          <a:lstStyle/>
          <a:p>
            <a:pPr defTabSz="914400">
              <a:buClr>
                <a:srgbClr val="000000"/>
              </a:buClr>
              <a:defRPr/>
            </a:pPr>
            <a:endParaRPr lang="es-AR" sz="1400" kern="0" dirty="0">
              <a:solidFill>
                <a:srgbClr val="000000"/>
              </a:solidFill>
              <a:latin typeface="Arial"/>
              <a:cs typeface="Arial"/>
              <a:sym typeface="Arial"/>
            </a:endParaRPr>
          </a:p>
        </p:txBody>
      </p:sp>
      <p:sp>
        <p:nvSpPr>
          <p:cNvPr id="8" name="Rectangle 2">
            <a:extLst>
              <a:ext uri="{FF2B5EF4-FFF2-40B4-BE49-F238E27FC236}">
                <a16:creationId xmlns:a16="http://schemas.microsoft.com/office/drawing/2014/main" id="{40D8CF8D-DAF3-4496-81DB-1F43C423183F}"/>
              </a:ext>
            </a:extLst>
          </p:cNvPr>
          <p:cNvSpPr>
            <a:spLocks noChangeArrowheads="1"/>
          </p:cNvSpPr>
          <p:nvPr/>
        </p:nvSpPr>
        <p:spPr bwMode="auto">
          <a:xfrm>
            <a:off x="3490030" y="2905562"/>
            <a:ext cx="5502675" cy="1636353"/>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285750" indent="-285750" defTabSz="914400" eaLnBrk="0" fontAlgn="base" hangingPunct="0">
              <a:spcBef>
                <a:spcPts val="400"/>
              </a:spcBef>
              <a:spcAft>
                <a:spcPct val="0"/>
              </a:spcAft>
              <a:buFont typeface="Wingdings" panose="05000000000000000000" pitchFamily="2" charset="2"/>
              <a:buChar char="§"/>
              <a:defRPr/>
            </a:pPr>
            <a:r>
              <a:rPr lang="es-AR" altLang="es-AR" sz="1400" kern="0" dirty="0">
                <a:solidFill>
                  <a:srgbClr val="202124"/>
                </a:solidFill>
                <a:latin typeface="Arial" panose="020B0604020202020204"/>
                <a:cs typeface="Arial"/>
                <a:sym typeface="Arial"/>
              </a:rPr>
              <a:t>La base de preparación y presentación del informe, incluyendo</a:t>
            </a:r>
            <a:r>
              <a:rPr lang="es-ES" altLang="es-AR" sz="1400" kern="0" dirty="0">
                <a:solidFill>
                  <a:srgbClr val="202124"/>
                </a:solidFill>
                <a:latin typeface="Arial" panose="020B0604020202020204"/>
                <a:cs typeface="Arial"/>
                <a:sym typeface="Arial"/>
              </a:rPr>
              <a:t>: </a:t>
            </a:r>
          </a:p>
          <a:p>
            <a:pPr marL="558800" indent="-285750" defTabSz="914400" eaLnBrk="0" fontAlgn="base" hangingPunct="0">
              <a:spcBef>
                <a:spcPts val="400"/>
              </a:spcBef>
              <a:spcAft>
                <a:spcPct val="0"/>
              </a:spcAft>
              <a:buFont typeface="Arial" panose="020B0604020202020204" pitchFamily="34" charset="0"/>
              <a:buChar char="-"/>
              <a:defRPr/>
            </a:pPr>
            <a:r>
              <a:rPr lang="es-AR" altLang="es-AR" sz="1400" kern="0" dirty="0">
                <a:solidFill>
                  <a:srgbClr val="202124"/>
                </a:solidFill>
                <a:latin typeface="Arial" panose="020B0604020202020204"/>
                <a:cs typeface="Arial"/>
                <a:sym typeface="Arial"/>
              </a:rPr>
              <a:t>Un resumen del </a:t>
            </a:r>
            <a:r>
              <a:rPr lang="es-AR" altLang="es-AR" sz="1400" b="1" kern="0" dirty="0">
                <a:solidFill>
                  <a:srgbClr val="202124"/>
                </a:solidFill>
                <a:latin typeface="Arial" panose="020B0604020202020204"/>
                <a:cs typeface="Arial"/>
                <a:sym typeface="Arial"/>
              </a:rPr>
              <a:t>proceso de la determinación de materialidad </a:t>
            </a:r>
            <a:r>
              <a:rPr lang="es-AR" altLang="es-AR" sz="1400" kern="0" dirty="0">
                <a:solidFill>
                  <a:srgbClr val="202124"/>
                </a:solidFill>
                <a:latin typeface="Arial" panose="020B0604020202020204"/>
                <a:cs typeface="Arial"/>
                <a:sym typeface="Arial"/>
              </a:rPr>
              <a:t>de la organización y sus criterios clave.</a:t>
            </a:r>
            <a:endParaRPr lang="es-ES" altLang="es-AR" sz="1400" kern="0" dirty="0">
              <a:solidFill>
                <a:srgbClr val="202124"/>
              </a:solidFill>
              <a:latin typeface="Arial" panose="020B0604020202020204"/>
              <a:cs typeface="Arial"/>
              <a:sym typeface="Arial"/>
            </a:endParaRPr>
          </a:p>
          <a:p>
            <a:pPr marL="558800" indent="-285750" defTabSz="914400" eaLnBrk="0" fontAlgn="base" hangingPunct="0">
              <a:spcBef>
                <a:spcPts val="400"/>
              </a:spcBef>
              <a:spcAft>
                <a:spcPct val="0"/>
              </a:spcAft>
              <a:buFont typeface="Arial" panose="020B0604020202020204" pitchFamily="34" charset="0"/>
              <a:buChar char="-"/>
              <a:defRPr/>
            </a:pPr>
            <a:r>
              <a:rPr lang="es-AR" altLang="es-AR" sz="1400" kern="0" dirty="0">
                <a:solidFill>
                  <a:srgbClr val="202124"/>
                </a:solidFill>
                <a:latin typeface="Arial" panose="020B0604020202020204"/>
                <a:cs typeface="Arial"/>
                <a:sym typeface="Arial"/>
              </a:rPr>
              <a:t>Una descripción de los </a:t>
            </a:r>
            <a:r>
              <a:rPr lang="es-AR" altLang="es-AR" sz="1400" b="1" kern="0" dirty="0">
                <a:solidFill>
                  <a:srgbClr val="202124"/>
                </a:solidFill>
                <a:latin typeface="Arial" panose="020B0604020202020204"/>
                <a:cs typeface="Arial"/>
                <a:sym typeface="Arial"/>
              </a:rPr>
              <a:t>límites del informe </a:t>
            </a:r>
            <a:r>
              <a:rPr lang="es-AR" altLang="es-AR" sz="1400" kern="0" dirty="0">
                <a:solidFill>
                  <a:srgbClr val="202124"/>
                </a:solidFill>
                <a:latin typeface="Arial" panose="020B0604020202020204"/>
                <a:cs typeface="Arial"/>
                <a:sym typeface="Arial"/>
              </a:rPr>
              <a:t>y cómo se determinó el alcance de la información presentada.</a:t>
            </a:r>
            <a:endParaRPr lang="es-ES" altLang="es-AR" sz="1400" kern="0" dirty="0">
              <a:solidFill>
                <a:srgbClr val="202124"/>
              </a:solidFill>
              <a:latin typeface="Arial" panose="020B0604020202020204"/>
              <a:cs typeface="Arial"/>
              <a:sym typeface="Arial"/>
            </a:endParaRPr>
          </a:p>
          <a:p>
            <a:pPr marL="558800" indent="-285750" defTabSz="914400" eaLnBrk="0" fontAlgn="base" hangingPunct="0">
              <a:spcBef>
                <a:spcPts val="400"/>
              </a:spcBef>
              <a:spcAft>
                <a:spcPct val="0"/>
              </a:spcAft>
              <a:buFont typeface="Arial" panose="020B0604020202020204" pitchFamily="34" charset="0"/>
              <a:buChar char="-"/>
              <a:defRPr/>
            </a:pPr>
            <a:r>
              <a:rPr lang="es-AR" altLang="es-AR" sz="1400" kern="0" dirty="0">
                <a:solidFill>
                  <a:srgbClr val="202124"/>
                </a:solidFill>
                <a:latin typeface="Arial" panose="020B0604020202020204"/>
                <a:cs typeface="Arial"/>
                <a:sym typeface="Arial"/>
              </a:rPr>
              <a:t>Un resumen de los </a:t>
            </a:r>
            <a:r>
              <a:rPr lang="es-AR" altLang="es-AR" sz="1400" b="1" kern="0" dirty="0">
                <a:solidFill>
                  <a:srgbClr val="202124"/>
                </a:solidFill>
                <a:latin typeface="Arial" panose="020B0604020202020204"/>
                <a:cs typeface="Arial"/>
                <a:sym typeface="Arial"/>
              </a:rPr>
              <a:t>marcos y métodos </a:t>
            </a:r>
            <a:r>
              <a:rPr lang="es-AR" altLang="es-AR" sz="1400" kern="0" dirty="0">
                <a:solidFill>
                  <a:srgbClr val="202124"/>
                </a:solidFill>
                <a:latin typeface="Arial" panose="020B0604020202020204"/>
                <a:cs typeface="Arial"/>
                <a:sym typeface="Arial"/>
              </a:rPr>
              <a:t>significativos utilizados para cuantificar o evaluar los asuntos materiales.</a:t>
            </a:r>
            <a:endParaRPr lang="es-ES" altLang="es-AR" sz="1400" kern="0" dirty="0">
              <a:solidFill>
                <a:srgbClr val="000000"/>
              </a:solidFill>
              <a:latin typeface="Arial" panose="020B0604020202020204"/>
              <a:cs typeface="Arial"/>
              <a:sym typeface="Arial"/>
            </a:endParaRPr>
          </a:p>
        </p:txBody>
      </p:sp>
      <p:sp>
        <p:nvSpPr>
          <p:cNvPr id="3" name="TextBox 2">
            <a:extLst>
              <a:ext uri="{FF2B5EF4-FFF2-40B4-BE49-F238E27FC236}">
                <a16:creationId xmlns:a16="http://schemas.microsoft.com/office/drawing/2014/main" id="{92E4DD9A-2A32-4111-81D5-903DFB9509FB}"/>
              </a:ext>
            </a:extLst>
          </p:cNvPr>
          <p:cNvSpPr txBox="1"/>
          <p:nvPr/>
        </p:nvSpPr>
        <p:spPr>
          <a:xfrm>
            <a:off x="1574628" y="3723739"/>
            <a:ext cx="1680268" cy="384721"/>
          </a:xfrm>
          <a:prstGeom prst="rect">
            <a:avLst/>
          </a:prstGeom>
          <a:noFill/>
        </p:spPr>
        <p:txBody>
          <a:bodyPr wrap="none" rtlCol="0">
            <a:spAutoFit/>
          </a:bodyPr>
          <a:lstStyle/>
          <a:p>
            <a:pPr defTabSz="914400">
              <a:buClr>
                <a:srgbClr val="000000"/>
              </a:buClr>
              <a:defRPr/>
            </a:pPr>
            <a:r>
              <a:rPr lang="es-AR" sz="1900" dirty="0">
                <a:solidFill>
                  <a:srgbClr val="0070C0"/>
                </a:solidFill>
                <a:latin typeface="Arial"/>
                <a:cs typeface="Arial"/>
                <a:sym typeface="Arial"/>
              </a:rPr>
              <a:t>Describiendo:</a:t>
            </a:r>
          </a:p>
        </p:txBody>
      </p:sp>
    </p:spTree>
    <p:extLst>
      <p:ext uri="{BB962C8B-B14F-4D97-AF65-F5344CB8AC3E}">
        <p14:creationId xmlns:p14="http://schemas.microsoft.com/office/powerpoint/2010/main" val="3709165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Guía general de presentación de RI</a:t>
            </a:r>
          </a:p>
        </p:txBody>
      </p:sp>
      <p:sp>
        <p:nvSpPr>
          <p:cNvPr id="2" name="TextBox 1">
            <a:extLst>
              <a:ext uri="{FF2B5EF4-FFF2-40B4-BE49-F238E27FC236}">
                <a16:creationId xmlns:a16="http://schemas.microsoft.com/office/drawing/2014/main" id="{90034D1C-251B-42E5-91FE-5585ADAFC9DC}"/>
              </a:ext>
            </a:extLst>
          </p:cNvPr>
          <p:cNvSpPr txBox="1"/>
          <p:nvPr/>
        </p:nvSpPr>
        <p:spPr>
          <a:xfrm>
            <a:off x="4148920" y="3955293"/>
            <a:ext cx="184731" cy="307777"/>
          </a:xfrm>
          <a:prstGeom prst="rect">
            <a:avLst/>
          </a:prstGeom>
          <a:noFill/>
        </p:spPr>
        <p:txBody>
          <a:bodyPr wrap="none" rtlCol="0">
            <a:spAutoFit/>
          </a:bodyPr>
          <a:lstStyle/>
          <a:p>
            <a:pPr defTabSz="914400">
              <a:buClr>
                <a:srgbClr val="000000"/>
              </a:buClr>
              <a:defRPr/>
            </a:pPr>
            <a:endParaRPr lang="es-AR" sz="1400" kern="0" dirty="0">
              <a:solidFill>
                <a:srgbClr val="000000"/>
              </a:solidFill>
              <a:latin typeface="Arial"/>
              <a:cs typeface="Arial"/>
              <a:sym typeface="Arial"/>
            </a:endParaRPr>
          </a:p>
        </p:txBody>
      </p:sp>
      <p:graphicFrame>
        <p:nvGraphicFramePr>
          <p:cNvPr id="11" name="Diagram 10">
            <a:extLst>
              <a:ext uri="{FF2B5EF4-FFF2-40B4-BE49-F238E27FC236}">
                <a16:creationId xmlns:a16="http://schemas.microsoft.com/office/drawing/2014/main" id="{C14E2A91-905C-4D4A-AEAA-CDE5D33EBEA8}"/>
              </a:ext>
            </a:extLst>
          </p:cNvPr>
          <p:cNvGraphicFramePr/>
          <p:nvPr/>
        </p:nvGraphicFramePr>
        <p:xfrm>
          <a:off x="484340" y="1656625"/>
          <a:ext cx="7920625" cy="3563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597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Guía general de presentación de RI</a:t>
            </a:r>
          </a:p>
        </p:txBody>
      </p:sp>
      <p:sp>
        <p:nvSpPr>
          <p:cNvPr id="2" name="TextBox 1">
            <a:extLst>
              <a:ext uri="{FF2B5EF4-FFF2-40B4-BE49-F238E27FC236}">
                <a16:creationId xmlns:a16="http://schemas.microsoft.com/office/drawing/2014/main" id="{90034D1C-251B-42E5-91FE-5585ADAFC9DC}"/>
              </a:ext>
            </a:extLst>
          </p:cNvPr>
          <p:cNvSpPr txBox="1"/>
          <p:nvPr/>
        </p:nvSpPr>
        <p:spPr>
          <a:xfrm>
            <a:off x="4148920" y="3955293"/>
            <a:ext cx="184731" cy="307777"/>
          </a:xfrm>
          <a:prstGeom prst="rect">
            <a:avLst/>
          </a:prstGeom>
          <a:noFill/>
        </p:spPr>
        <p:txBody>
          <a:bodyPr wrap="none" rtlCol="0">
            <a:spAutoFit/>
          </a:bodyPr>
          <a:lstStyle/>
          <a:p>
            <a:pPr defTabSz="914400">
              <a:buClr>
                <a:srgbClr val="000000"/>
              </a:buClr>
              <a:defRPr/>
            </a:pPr>
            <a:endParaRPr lang="es-AR" sz="1400" kern="0" dirty="0">
              <a:solidFill>
                <a:srgbClr val="000000"/>
              </a:solidFill>
              <a:latin typeface="Arial"/>
              <a:cs typeface="Arial"/>
              <a:sym typeface="Arial"/>
            </a:endParaRPr>
          </a:p>
        </p:txBody>
      </p:sp>
      <p:graphicFrame>
        <p:nvGraphicFramePr>
          <p:cNvPr id="11" name="Diagram 10">
            <a:extLst>
              <a:ext uri="{FF2B5EF4-FFF2-40B4-BE49-F238E27FC236}">
                <a16:creationId xmlns:a16="http://schemas.microsoft.com/office/drawing/2014/main" id="{C14E2A91-905C-4D4A-AEAA-CDE5D33EBEA8}"/>
              </a:ext>
            </a:extLst>
          </p:cNvPr>
          <p:cNvGraphicFramePr/>
          <p:nvPr/>
        </p:nvGraphicFramePr>
        <p:xfrm>
          <a:off x="484340" y="1656625"/>
          <a:ext cx="7920625" cy="3563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8061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44"/>
          <p:cNvSpPr txBox="1">
            <a:spLocks noGrp="1"/>
          </p:cNvSpPr>
          <p:nvPr>
            <p:ph type="title"/>
          </p:nvPr>
        </p:nvSpPr>
        <p:spPr>
          <a:xfrm>
            <a:off x="315405" y="1096970"/>
            <a:ext cx="8350923" cy="779623"/>
          </a:xfrm>
          <a:prstGeom prst="rect">
            <a:avLst/>
          </a:prstGeom>
          <a:noFill/>
          <a:ln>
            <a:noFill/>
          </a:ln>
        </p:spPr>
        <p:txBody>
          <a:bodyPr spcFirstLastPara="1" wrap="square" lIns="91425" tIns="45700" rIns="91425" bIns="45700" anchor="t" anchorCtr="0">
            <a:noAutofit/>
          </a:bodyPr>
          <a:lstStyle/>
          <a:p>
            <a:pPr>
              <a:spcBef>
                <a:spcPts val="0"/>
              </a:spcBef>
              <a:buClr>
                <a:schemeClr val="dk1"/>
              </a:buClr>
              <a:buSzPts val="2400"/>
            </a:pPr>
            <a:r>
              <a:rPr lang="es-AR" sz="2400" dirty="0">
                <a:solidFill>
                  <a:srgbClr val="63C2D0"/>
                </a:solidFill>
                <a:latin typeface="Arial" panose="020B0604020202020204" pitchFamily="34" charset="0"/>
                <a:ea typeface="+mn-ea"/>
                <a:cs typeface="Arial" panose="020B0604020202020204" pitchFamily="34" charset="0"/>
              </a:rPr>
              <a:t>Principios y conceptos fundamentales</a:t>
            </a:r>
          </a:p>
        </p:txBody>
      </p:sp>
      <p:sp>
        <p:nvSpPr>
          <p:cNvPr id="2" name="TextBox 1">
            <a:extLst>
              <a:ext uri="{FF2B5EF4-FFF2-40B4-BE49-F238E27FC236}">
                <a16:creationId xmlns:a16="http://schemas.microsoft.com/office/drawing/2014/main" id="{90034D1C-251B-42E5-91FE-5585ADAFC9DC}"/>
              </a:ext>
            </a:extLst>
          </p:cNvPr>
          <p:cNvSpPr txBox="1"/>
          <p:nvPr/>
        </p:nvSpPr>
        <p:spPr>
          <a:xfrm>
            <a:off x="4148920" y="3955293"/>
            <a:ext cx="184731" cy="307777"/>
          </a:xfrm>
          <a:prstGeom prst="rect">
            <a:avLst/>
          </a:prstGeom>
          <a:noFill/>
        </p:spPr>
        <p:txBody>
          <a:bodyPr wrap="none" rtlCol="0">
            <a:spAutoFit/>
          </a:bodyPr>
          <a:lstStyle/>
          <a:p>
            <a:pPr defTabSz="914400">
              <a:buClr>
                <a:srgbClr val="000000"/>
              </a:buClr>
              <a:defRPr/>
            </a:pPr>
            <a:endParaRPr lang="es-AR" sz="1400" kern="0" dirty="0">
              <a:solidFill>
                <a:srgbClr val="000000"/>
              </a:solidFill>
              <a:latin typeface="Arial"/>
              <a:cs typeface="Arial"/>
              <a:sym typeface="Arial"/>
            </a:endParaRPr>
          </a:p>
        </p:txBody>
      </p:sp>
      <p:graphicFrame>
        <p:nvGraphicFramePr>
          <p:cNvPr id="10" name="Diagram 9">
            <a:extLst>
              <a:ext uri="{FF2B5EF4-FFF2-40B4-BE49-F238E27FC236}">
                <a16:creationId xmlns:a16="http://schemas.microsoft.com/office/drawing/2014/main" id="{F7CCCCE6-BBEC-44A2-8D7B-5633A279AB5A}"/>
              </a:ext>
            </a:extLst>
          </p:cNvPr>
          <p:cNvGraphicFramePr/>
          <p:nvPr/>
        </p:nvGraphicFramePr>
        <p:xfrm>
          <a:off x="422118" y="1566824"/>
          <a:ext cx="8137495" cy="3895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hape 12">
            <a:extLst>
              <a:ext uri="{FF2B5EF4-FFF2-40B4-BE49-F238E27FC236}">
                <a16:creationId xmlns:a16="http://schemas.microsoft.com/office/drawing/2014/main" id="{B1BCC427-A4FB-4C6F-8FE3-0E3B5D383304}"/>
              </a:ext>
            </a:extLst>
          </p:cNvPr>
          <p:cNvSpPr/>
          <p:nvPr/>
        </p:nvSpPr>
        <p:spPr>
          <a:xfrm rot="10800000">
            <a:off x="4490864" y="1749937"/>
            <a:ext cx="2509907" cy="2509907"/>
          </a:xfrm>
          <a:prstGeom prst="leftCircularArrow">
            <a:avLst>
              <a:gd name="adj1" fmla="val 6279"/>
              <a:gd name="adj2" fmla="val 309429"/>
              <a:gd name="adj3" fmla="val 2446337"/>
              <a:gd name="adj4" fmla="val 6608633"/>
              <a:gd name="adj5" fmla="val 4590"/>
            </a:avLst>
          </a:prstGeom>
          <a:solidFill>
            <a:srgbClr val="4F81BD">
              <a:tint val="60000"/>
              <a:hueOff val="0"/>
              <a:satOff val="0"/>
              <a:lumOff val="0"/>
              <a:alphaOff val="0"/>
            </a:srgbClr>
          </a:solidFill>
          <a:ln>
            <a:noFill/>
          </a:ln>
          <a:effectLst/>
        </p:spPr>
      </p:sp>
      <p:sp>
        <p:nvSpPr>
          <p:cNvPr id="14" name="Shape 13">
            <a:extLst>
              <a:ext uri="{FF2B5EF4-FFF2-40B4-BE49-F238E27FC236}">
                <a16:creationId xmlns:a16="http://schemas.microsoft.com/office/drawing/2014/main" id="{D812E60B-1F29-4E39-BB24-EE16E2419C84}"/>
              </a:ext>
            </a:extLst>
          </p:cNvPr>
          <p:cNvSpPr/>
          <p:nvPr/>
        </p:nvSpPr>
        <p:spPr>
          <a:xfrm rot="21148110">
            <a:off x="4735629" y="2259655"/>
            <a:ext cx="2509907" cy="2509907"/>
          </a:xfrm>
          <a:prstGeom prst="leftCircularArrow">
            <a:avLst>
              <a:gd name="adj1" fmla="val 6279"/>
              <a:gd name="adj2" fmla="val 309429"/>
              <a:gd name="adj3" fmla="val 2446337"/>
              <a:gd name="adj4" fmla="val 6608633"/>
              <a:gd name="adj5" fmla="val 4590"/>
            </a:avLst>
          </a:prstGeom>
          <a:solidFill>
            <a:srgbClr val="4F81BD">
              <a:tint val="60000"/>
              <a:hueOff val="0"/>
              <a:satOff val="0"/>
              <a:lumOff val="0"/>
              <a:alphaOff val="0"/>
            </a:srgbClr>
          </a:solidFill>
          <a:ln>
            <a:noFill/>
          </a:ln>
          <a:effectLst/>
        </p:spPr>
      </p:sp>
      <p:sp>
        <p:nvSpPr>
          <p:cNvPr id="7" name="TextBox 6">
            <a:extLst>
              <a:ext uri="{FF2B5EF4-FFF2-40B4-BE49-F238E27FC236}">
                <a16:creationId xmlns:a16="http://schemas.microsoft.com/office/drawing/2014/main" id="{D5C99292-5804-4FD7-93B7-23FDC6A2A42E}"/>
              </a:ext>
            </a:extLst>
          </p:cNvPr>
          <p:cNvSpPr txBox="1"/>
          <p:nvPr/>
        </p:nvSpPr>
        <p:spPr>
          <a:xfrm>
            <a:off x="315402" y="1604527"/>
            <a:ext cx="4068748" cy="830997"/>
          </a:xfrm>
          <a:prstGeom prst="rect">
            <a:avLst/>
          </a:prstGeom>
          <a:noFill/>
        </p:spPr>
        <p:txBody>
          <a:bodyPr wrap="square" rtlCol="0">
            <a:spAutoFit/>
          </a:bodyPr>
          <a:lstStyle/>
          <a:p>
            <a:r>
              <a:rPr lang="es-AR" sz="1600" dirty="0">
                <a:solidFill>
                  <a:srgbClr val="2E8D9A"/>
                </a:solidFill>
                <a:latin typeface="Arial" panose="020B0604020202020204" pitchFamily="34" charset="0"/>
                <a:cs typeface="Arial" panose="020B0604020202020204" pitchFamily="34" charset="0"/>
                <a:sym typeface="Georgia"/>
              </a:rPr>
              <a:t>Los </a:t>
            </a:r>
            <a:r>
              <a:rPr lang="es-AR" sz="1600" b="1" dirty="0">
                <a:solidFill>
                  <a:srgbClr val="2E8D9A"/>
                </a:solidFill>
                <a:latin typeface="Arial" panose="020B0604020202020204" pitchFamily="34" charset="0"/>
                <a:cs typeface="Arial" panose="020B0604020202020204" pitchFamily="34" charset="0"/>
                <a:sym typeface="Georgia"/>
              </a:rPr>
              <a:t>Contenidos </a:t>
            </a:r>
            <a:r>
              <a:rPr lang="es-AR" sz="1600" dirty="0">
                <a:solidFill>
                  <a:srgbClr val="2E8D9A"/>
                </a:solidFill>
                <a:latin typeface="Arial" panose="020B0604020202020204" pitchFamily="34" charset="0"/>
                <a:cs typeface="Arial" panose="020B0604020202020204" pitchFamily="34" charset="0"/>
                <a:sym typeface="Georgia"/>
              </a:rPr>
              <a:t>funcionan junto con los </a:t>
            </a:r>
            <a:r>
              <a:rPr lang="es-AR" sz="1600" b="1" dirty="0">
                <a:solidFill>
                  <a:srgbClr val="2E8D9A"/>
                </a:solidFill>
                <a:latin typeface="Arial" panose="020B0604020202020204" pitchFamily="34" charset="0"/>
                <a:cs typeface="Arial" panose="020B0604020202020204" pitchFamily="34" charset="0"/>
                <a:sym typeface="Georgia"/>
              </a:rPr>
              <a:t>Principios Fundamentales</a:t>
            </a:r>
            <a:r>
              <a:rPr lang="es-AR" sz="1600" dirty="0">
                <a:solidFill>
                  <a:srgbClr val="2E8D9A"/>
                </a:solidFill>
                <a:latin typeface="Arial" panose="020B0604020202020204" pitchFamily="34" charset="0"/>
                <a:cs typeface="Arial" panose="020B0604020202020204" pitchFamily="34" charset="0"/>
                <a:sym typeface="Georgia"/>
              </a:rPr>
              <a:t>, basados ​​en los </a:t>
            </a:r>
            <a:r>
              <a:rPr lang="es-AR" sz="1600" b="1" dirty="0">
                <a:solidFill>
                  <a:srgbClr val="2E8D9A"/>
                </a:solidFill>
                <a:latin typeface="Arial" panose="020B0604020202020204" pitchFamily="34" charset="0"/>
                <a:cs typeface="Arial" panose="020B0604020202020204" pitchFamily="34" charset="0"/>
                <a:sym typeface="Georgia"/>
              </a:rPr>
              <a:t>Conceptos Fundamentales</a:t>
            </a:r>
            <a:r>
              <a:rPr lang="es-AR" sz="1600" dirty="0">
                <a:solidFill>
                  <a:srgbClr val="36A5B4"/>
                </a:solidFill>
                <a:latin typeface="Arial" panose="020B0604020202020204" pitchFamily="34" charset="0"/>
                <a:cs typeface="Arial" panose="020B0604020202020204" pitchFamily="34" charset="0"/>
                <a:sym typeface="Georgia"/>
              </a:rPr>
              <a:t>.</a:t>
            </a:r>
          </a:p>
        </p:txBody>
      </p:sp>
    </p:spTree>
    <p:extLst>
      <p:ext uri="{BB962C8B-B14F-4D97-AF65-F5344CB8AC3E}">
        <p14:creationId xmlns:p14="http://schemas.microsoft.com/office/powerpoint/2010/main" val="3316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55576" y="1412776"/>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dirty="0">
                <a:solidFill>
                  <a:srgbClr val="800000"/>
                </a:solidFill>
                <a:latin typeface="Tahoma" pitchFamily="34" charset="0"/>
              </a:rPr>
              <a:t>Composición de los Estados Contables</a:t>
            </a:r>
            <a:endParaRPr lang="es-AR" altLang="es-ES" sz="2600" b="1" dirty="0">
              <a:solidFill>
                <a:srgbClr val="800000"/>
              </a:solidFill>
              <a:latin typeface="Tahoma" pitchFamily="34" charset="0"/>
            </a:endParaRPr>
          </a:p>
        </p:txBody>
      </p:sp>
      <p:sp>
        <p:nvSpPr>
          <p:cNvPr id="12291" name="Text Box 3"/>
          <p:cNvSpPr txBox="1">
            <a:spLocks noChangeArrowheads="1"/>
          </p:cNvSpPr>
          <p:nvPr/>
        </p:nvSpPr>
        <p:spPr bwMode="auto">
          <a:xfrm>
            <a:off x="813313" y="2060848"/>
            <a:ext cx="8001000" cy="3416300"/>
          </a:xfrm>
          <a:prstGeom prst="rect">
            <a:avLst/>
          </a:prstGeom>
          <a:noFill/>
          <a:ln w="12700" cap="sq">
            <a:noFill/>
            <a:miter lim="800000"/>
            <a:headEnd type="none" w="sm" len="sm"/>
            <a:tailEnd type="none" w="sm" len="sm"/>
          </a:ln>
        </p:spPr>
        <p:txBody>
          <a:bodyPr>
            <a:spAutoFit/>
          </a:bodyPr>
          <a:lstStyle/>
          <a:p>
            <a:pPr marL="609600" indent="-609600" eaLnBrk="0" hangingPunct="0">
              <a:spcBef>
                <a:spcPct val="50000"/>
              </a:spcBef>
            </a:pPr>
            <a:r>
              <a:rPr lang="es-AR" altLang="es-ES" sz="2400" b="1" dirty="0">
                <a:latin typeface="Tahoma" pitchFamily="34" charset="0"/>
              </a:rPr>
              <a:t>0.	Memoria</a:t>
            </a:r>
          </a:p>
          <a:p>
            <a:pPr marL="609600" indent="-609600" eaLnBrk="0" hangingPunct="0">
              <a:spcBef>
                <a:spcPct val="50000"/>
              </a:spcBef>
              <a:buFontTx/>
              <a:buAutoNum type="romanUcPeriod"/>
            </a:pPr>
            <a:r>
              <a:rPr lang="es-AR" altLang="es-ES" sz="2400" b="1" dirty="0">
                <a:latin typeface="Tahoma" pitchFamily="34" charset="0"/>
              </a:rPr>
              <a:t>Estados Contables Básicos</a:t>
            </a:r>
          </a:p>
          <a:p>
            <a:pPr marL="1066800" lvl="1" indent="-609600" eaLnBrk="0" hangingPunct="0">
              <a:spcBef>
                <a:spcPct val="50000"/>
              </a:spcBef>
              <a:buFontTx/>
              <a:buChar char="•"/>
            </a:pPr>
            <a:r>
              <a:rPr lang="es-AR" altLang="es-ES" sz="2000" b="1" dirty="0">
                <a:latin typeface="Tahoma" pitchFamily="34" charset="0"/>
              </a:rPr>
              <a:t>Estado de Situación Patrimonial</a:t>
            </a:r>
          </a:p>
          <a:p>
            <a:pPr marL="1066800" lvl="1" indent="-609600" eaLnBrk="0" hangingPunct="0">
              <a:spcBef>
                <a:spcPct val="50000"/>
              </a:spcBef>
              <a:buFontTx/>
              <a:buChar char="•"/>
            </a:pPr>
            <a:r>
              <a:rPr lang="es-AR" altLang="es-ES" sz="2000" b="1" dirty="0">
                <a:latin typeface="Tahoma" pitchFamily="34" charset="0"/>
              </a:rPr>
              <a:t>Estado de Resultados</a:t>
            </a:r>
          </a:p>
          <a:p>
            <a:pPr marL="1066800" lvl="1" indent="-609600" eaLnBrk="0" hangingPunct="0">
              <a:spcBef>
                <a:spcPct val="50000"/>
              </a:spcBef>
              <a:buFontTx/>
              <a:buChar char="•"/>
            </a:pPr>
            <a:r>
              <a:rPr lang="es-AR" altLang="es-ES" sz="2000" b="1" dirty="0">
                <a:latin typeface="Tahoma" pitchFamily="34" charset="0"/>
              </a:rPr>
              <a:t>Estado de Evolución del Patrimonio Neto</a:t>
            </a:r>
          </a:p>
          <a:p>
            <a:pPr marL="1066800" lvl="1" indent="-609600" eaLnBrk="0" hangingPunct="0">
              <a:spcBef>
                <a:spcPct val="50000"/>
              </a:spcBef>
              <a:buFontTx/>
              <a:buChar char="•"/>
            </a:pPr>
            <a:r>
              <a:rPr lang="es-AR" altLang="es-ES" sz="2000" b="1" dirty="0">
                <a:latin typeface="Tahoma" pitchFamily="34" charset="0"/>
              </a:rPr>
              <a:t>Estado de Flujo de Efectivo</a:t>
            </a:r>
          </a:p>
          <a:p>
            <a:pPr marL="609600" indent="-609600" eaLnBrk="0" hangingPunct="0">
              <a:spcBef>
                <a:spcPct val="50000"/>
              </a:spcBef>
              <a:buFontTx/>
              <a:buAutoNum type="romanUcPeriod" startAt="2"/>
            </a:pPr>
            <a:r>
              <a:rPr lang="es-AR" altLang="es-ES" sz="2400" b="1" dirty="0">
                <a:latin typeface="Tahoma" pitchFamily="34" charset="0"/>
              </a:rPr>
              <a:t>Notas y Anexos</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808631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3"/>
          <p:cNvSpPr txBox="1">
            <a:spLocks noGrp="1"/>
          </p:cNvSpPr>
          <p:nvPr>
            <p:ph type="title"/>
          </p:nvPr>
        </p:nvSpPr>
        <p:spPr>
          <a:xfrm>
            <a:off x="174568" y="1307862"/>
            <a:ext cx="6343924" cy="1171986"/>
          </a:xfrm>
          <a:prstGeom prst="rect">
            <a:avLst/>
          </a:prstGeom>
          <a:noFill/>
          <a:ln>
            <a:noFill/>
          </a:ln>
        </p:spPr>
        <p:txBody>
          <a:bodyPr spcFirstLastPara="1" wrap="square" lIns="91425" tIns="45700" rIns="91425" bIns="45700" anchor="t" anchorCtr="0">
            <a:noAutofit/>
          </a:bodyPr>
          <a:lstStyle/>
          <a:p>
            <a:pPr>
              <a:spcBef>
                <a:spcPts val="0"/>
              </a:spcBef>
              <a:buClr>
                <a:schemeClr val="lt1"/>
              </a:buClr>
              <a:buSzPts val="3000"/>
            </a:pPr>
            <a:r>
              <a:rPr lang="en-US" dirty="0"/>
              <a:t>Los Contenidos del Reporte Integrado y la Materialidad Dinámica</a:t>
            </a:r>
            <a:br>
              <a:rPr lang="en-US" dirty="0">
                <a:latin typeface="Georgia"/>
                <a:ea typeface="Georgia"/>
                <a:cs typeface="Georgia"/>
                <a:sym typeface="Georgia"/>
              </a:rPr>
            </a:br>
            <a:br>
              <a:rPr lang="en-US" dirty="0">
                <a:latin typeface="Georgia"/>
                <a:ea typeface="Georgia"/>
                <a:cs typeface="Georgia"/>
                <a:sym typeface="Georgia"/>
              </a:rPr>
            </a:br>
            <a:br>
              <a:rPr lang="en-US" dirty="0">
                <a:latin typeface="Georgia"/>
                <a:ea typeface="Georgia"/>
                <a:cs typeface="Georgia"/>
                <a:sym typeface="Georgia"/>
              </a:rPr>
            </a:br>
            <a:endParaRPr dirty="0">
              <a:latin typeface="Georgia"/>
              <a:ea typeface="Georgia"/>
              <a:cs typeface="Georgia"/>
              <a:sym typeface="Georgia"/>
            </a:endParaRPr>
          </a:p>
        </p:txBody>
      </p:sp>
      <p:sp>
        <p:nvSpPr>
          <p:cNvPr id="550" name="Google Shape;550;p33"/>
          <p:cNvSpPr txBox="1"/>
          <p:nvPr/>
        </p:nvSpPr>
        <p:spPr>
          <a:xfrm>
            <a:off x="6325846" y="5746751"/>
            <a:ext cx="2776722" cy="246221"/>
          </a:xfrm>
          <a:prstGeom prst="rect">
            <a:avLst/>
          </a:prstGeom>
          <a:noFill/>
          <a:ln>
            <a:noFill/>
          </a:ln>
        </p:spPr>
        <p:txBody>
          <a:bodyPr spcFirstLastPara="1" wrap="square" lIns="91425" tIns="45700" rIns="91425" bIns="45700" anchor="t" anchorCtr="0">
            <a:spAutoFit/>
          </a:bodyPr>
          <a:lstStyle/>
          <a:p>
            <a:pPr defTabSz="914400">
              <a:buClr>
                <a:srgbClr val="000000"/>
              </a:buClr>
              <a:defRPr/>
            </a:pPr>
            <a:r>
              <a:rPr lang="en-US" sz="1000" kern="0" dirty="0">
                <a:solidFill>
                  <a:srgbClr val="A5A5A5"/>
                </a:solidFill>
                <a:latin typeface="Georgia"/>
                <a:ea typeface="Georgia"/>
                <a:cs typeface="Georgia"/>
                <a:sym typeface="Georgia"/>
              </a:rPr>
              <a:t>© Enact sustainable strategies group AB 2019</a:t>
            </a:r>
            <a:endParaRPr sz="1400" kern="0" dirty="0">
              <a:solidFill>
                <a:srgbClr val="000000"/>
              </a:solidFill>
              <a:latin typeface="Arial"/>
              <a:cs typeface="Arial"/>
              <a:sym typeface="Arial"/>
            </a:endParaRPr>
          </a:p>
        </p:txBody>
      </p:sp>
      <p:sp>
        <p:nvSpPr>
          <p:cNvPr id="2" name="CuadroTexto 1">
            <a:extLst>
              <a:ext uri="{FF2B5EF4-FFF2-40B4-BE49-F238E27FC236}">
                <a16:creationId xmlns:a16="http://schemas.microsoft.com/office/drawing/2014/main" id="{7EB9331C-891C-9B2F-BDFD-F9B403DF7C38}"/>
              </a:ext>
            </a:extLst>
          </p:cNvPr>
          <p:cNvSpPr txBox="1"/>
          <p:nvPr/>
        </p:nvSpPr>
        <p:spPr>
          <a:xfrm>
            <a:off x="3287544" y="4238645"/>
            <a:ext cx="5815024" cy="1754326"/>
          </a:xfrm>
          <a:prstGeom prst="rect">
            <a:avLst/>
          </a:prstGeom>
          <a:noFill/>
        </p:spPr>
        <p:txBody>
          <a:bodyPr wrap="square" rtlCol="0">
            <a:spAutoFit/>
          </a:bodyPr>
          <a:lstStyle/>
          <a:p>
            <a:pPr algn="l"/>
            <a:r>
              <a:rPr lang="es-AR" b="1" dirty="0">
                <a:solidFill>
                  <a:srgbClr val="415673"/>
                </a:solidFill>
                <a:latin typeface="Arial-BoldMT"/>
              </a:rPr>
              <a:t>Statement of Intent to Work Together Towards</a:t>
            </a:r>
          </a:p>
          <a:p>
            <a:pPr algn="l"/>
            <a:r>
              <a:rPr lang="es-AR" b="1" dirty="0">
                <a:solidFill>
                  <a:srgbClr val="415673"/>
                </a:solidFill>
                <a:latin typeface="Arial-BoldMT"/>
              </a:rPr>
              <a:t>Comprehensive Corporate Reporting (2020)</a:t>
            </a:r>
          </a:p>
          <a:p>
            <a:pPr algn="l"/>
            <a:r>
              <a:rPr lang="es-AR" dirty="0">
                <a:solidFill>
                  <a:srgbClr val="B3363E"/>
                </a:solidFill>
                <a:latin typeface="Gotham-Black"/>
              </a:rPr>
              <a:t>DISCLOSURE INSIGHT ACTION</a:t>
            </a:r>
          </a:p>
          <a:p>
            <a:pPr algn="l"/>
            <a:r>
              <a:rPr lang="en-US" b="1" dirty="0">
                <a:solidFill>
                  <a:srgbClr val="B12318"/>
                </a:solidFill>
                <a:latin typeface="Arial-BoldMT"/>
              </a:rPr>
              <a:t>Summary of alignment discussions among</a:t>
            </a:r>
          </a:p>
          <a:p>
            <a:pPr algn="l"/>
            <a:r>
              <a:rPr lang="en-US" b="1" dirty="0">
                <a:solidFill>
                  <a:srgbClr val="B12318"/>
                </a:solidFill>
                <a:latin typeface="Arial-BoldMT"/>
              </a:rPr>
              <a:t>leading sustainability and integrated reporting</a:t>
            </a:r>
          </a:p>
          <a:p>
            <a:pPr algn="l"/>
            <a:r>
              <a:rPr lang="en-US" b="1" dirty="0">
                <a:solidFill>
                  <a:srgbClr val="B12318"/>
                </a:solidFill>
                <a:latin typeface="Arial-BoldMT"/>
              </a:rPr>
              <a:t>organisations CDP, CDSB, GRI, IIRC and SASB</a:t>
            </a:r>
            <a:endParaRPr lang="es-AR" dirty="0"/>
          </a:p>
        </p:txBody>
      </p:sp>
    </p:spTree>
    <p:extLst>
      <p:ext uri="{BB962C8B-B14F-4D97-AF65-F5344CB8AC3E}">
        <p14:creationId xmlns:p14="http://schemas.microsoft.com/office/powerpoint/2010/main" val="762430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C2B22F3-4754-4DFE-8036-1462841165C3}"/>
              </a:ext>
            </a:extLst>
          </p:cNvPr>
          <p:cNvGrpSpPr/>
          <p:nvPr/>
        </p:nvGrpSpPr>
        <p:grpSpPr>
          <a:xfrm>
            <a:off x="2366167" y="1894873"/>
            <a:ext cx="4032128" cy="3299272"/>
            <a:chOff x="1436319" y="1682270"/>
            <a:chExt cx="5164223" cy="2956708"/>
          </a:xfrm>
        </p:grpSpPr>
        <p:sp>
          <p:nvSpPr>
            <p:cNvPr id="38" name="Freeform: Shape 37">
              <a:extLst>
                <a:ext uri="{FF2B5EF4-FFF2-40B4-BE49-F238E27FC236}">
                  <a16:creationId xmlns:a16="http://schemas.microsoft.com/office/drawing/2014/main" id="{2A082960-73D3-4D10-85F1-F3CB9A3CE596}"/>
                </a:ext>
              </a:extLst>
            </p:cNvPr>
            <p:cNvSpPr/>
            <p:nvPr/>
          </p:nvSpPr>
          <p:spPr>
            <a:xfrm>
              <a:off x="1436319" y="1682270"/>
              <a:ext cx="5164223" cy="2956708"/>
            </a:xfrm>
            <a:custGeom>
              <a:avLst/>
              <a:gdLst>
                <a:gd name="connsiteX0" fmla="*/ 0 w 5452996"/>
                <a:gd name="connsiteY0" fmla="*/ 297424 h 3499110"/>
                <a:gd name="connsiteX1" fmla="*/ 297424 w 5452996"/>
                <a:gd name="connsiteY1" fmla="*/ 0 h 3499110"/>
                <a:gd name="connsiteX2" fmla="*/ 5155572 w 5452996"/>
                <a:gd name="connsiteY2" fmla="*/ 0 h 3499110"/>
                <a:gd name="connsiteX3" fmla="*/ 5452996 w 5452996"/>
                <a:gd name="connsiteY3" fmla="*/ 297424 h 3499110"/>
                <a:gd name="connsiteX4" fmla="*/ 5452996 w 5452996"/>
                <a:gd name="connsiteY4" fmla="*/ 3201686 h 3499110"/>
                <a:gd name="connsiteX5" fmla="*/ 5155572 w 5452996"/>
                <a:gd name="connsiteY5" fmla="*/ 3499110 h 3499110"/>
                <a:gd name="connsiteX6" fmla="*/ 297424 w 5452996"/>
                <a:gd name="connsiteY6" fmla="*/ 3499110 h 3499110"/>
                <a:gd name="connsiteX7" fmla="*/ 0 w 5452996"/>
                <a:gd name="connsiteY7" fmla="*/ 3201686 h 3499110"/>
                <a:gd name="connsiteX8" fmla="*/ 0 w 5452996"/>
                <a:gd name="connsiteY8" fmla="*/ 297424 h 34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52996" h="3499110">
                  <a:moveTo>
                    <a:pt x="0" y="297424"/>
                  </a:moveTo>
                  <a:cubicBezTo>
                    <a:pt x="0" y="133161"/>
                    <a:pt x="133161" y="0"/>
                    <a:pt x="297424" y="0"/>
                  </a:cubicBezTo>
                  <a:lnTo>
                    <a:pt x="5155572" y="0"/>
                  </a:lnTo>
                  <a:cubicBezTo>
                    <a:pt x="5319835" y="0"/>
                    <a:pt x="5452996" y="133161"/>
                    <a:pt x="5452996" y="297424"/>
                  </a:cubicBezTo>
                  <a:lnTo>
                    <a:pt x="5452996" y="3201686"/>
                  </a:lnTo>
                  <a:cubicBezTo>
                    <a:pt x="5452996" y="3365949"/>
                    <a:pt x="5319835" y="3499110"/>
                    <a:pt x="5155572" y="3499110"/>
                  </a:cubicBezTo>
                  <a:lnTo>
                    <a:pt x="297424" y="3499110"/>
                  </a:lnTo>
                  <a:cubicBezTo>
                    <a:pt x="133161" y="3499110"/>
                    <a:pt x="0" y="3365949"/>
                    <a:pt x="0" y="3201686"/>
                  </a:cubicBezTo>
                  <a:lnTo>
                    <a:pt x="0" y="29742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08" tIns="126408" rIns="126408" bIns="2522530" numCol="1" spcCol="1270" anchor="t" anchorCtr="0">
              <a:noAutofit/>
            </a:bodyPr>
            <a:lstStyle/>
            <a:p>
              <a:pPr defTabSz="560070">
                <a:lnSpc>
                  <a:spcPct val="90000"/>
                </a:lnSpc>
                <a:spcAft>
                  <a:spcPct val="35000"/>
                </a:spcAft>
              </a:pPr>
              <a:endParaRPr lang="es-AR" sz="720" dirty="0">
                <a:solidFill>
                  <a:prstClr val="white"/>
                </a:solidFill>
                <a:latin typeface="Arial" panose="020B0604020202020204"/>
              </a:endParaRPr>
            </a:p>
            <a:p>
              <a:pPr defTabSz="560070">
                <a:lnSpc>
                  <a:spcPct val="90000"/>
                </a:lnSpc>
                <a:spcAft>
                  <a:spcPct val="35000"/>
                </a:spcAft>
              </a:pPr>
              <a:r>
                <a:rPr lang="es-AR" sz="1260" dirty="0">
                  <a:solidFill>
                    <a:prstClr val="white"/>
                  </a:solidFill>
                  <a:latin typeface="Arial" panose="020B0604020202020204"/>
                </a:rPr>
                <a:t>MATERIALIDAD DE IMPACTO: Informar sobre asuntos que reflejen los </a:t>
              </a:r>
              <a:r>
                <a:rPr lang="es-AR" sz="1260" b="1" dirty="0">
                  <a:solidFill>
                    <a:prstClr val="white"/>
                  </a:solidFill>
                  <a:latin typeface="Arial" panose="020B0604020202020204"/>
                </a:rPr>
                <a:t>impactos significativos  de la organización en la economía, el medio ambiente y las personas.</a:t>
              </a:r>
            </a:p>
          </p:txBody>
        </p:sp>
        <p:sp>
          <p:nvSpPr>
            <p:cNvPr id="39" name="Freeform: Shape 38">
              <a:extLst>
                <a:ext uri="{FF2B5EF4-FFF2-40B4-BE49-F238E27FC236}">
                  <a16:creationId xmlns:a16="http://schemas.microsoft.com/office/drawing/2014/main" id="{5D302E54-67A1-4E8F-8E32-8F55570E4BCD}"/>
                </a:ext>
              </a:extLst>
            </p:cNvPr>
            <p:cNvSpPr/>
            <p:nvPr/>
          </p:nvSpPr>
          <p:spPr>
            <a:xfrm>
              <a:off x="1570596" y="2636425"/>
              <a:ext cx="3988919" cy="1928627"/>
            </a:xfrm>
            <a:custGeom>
              <a:avLst/>
              <a:gdLst>
                <a:gd name="connsiteX0" fmla="*/ 0 w 3988919"/>
                <a:gd name="connsiteY0" fmla="*/ 257185 h 2449377"/>
                <a:gd name="connsiteX1" fmla="*/ 257185 w 3988919"/>
                <a:gd name="connsiteY1" fmla="*/ 0 h 2449377"/>
                <a:gd name="connsiteX2" fmla="*/ 3731734 w 3988919"/>
                <a:gd name="connsiteY2" fmla="*/ 0 h 2449377"/>
                <a:gd name="connsiteX3" fmla="*/ 3988919 w 3988919"/>
                <a:gd name="connsiteY3" fmla="*/ 257185 h 2449377"/>
                <a:gd name="connsiteX4" fmla="*/ 3988919 w 3988919"/>
                <a:gd name="connsiteY4" fmla="*/ 2192192 h 2449377"/>
                <a:gd name="connsiteX5" fmla="*/ 3731734 w 3988919"/>
                <a:gd name="connsiteY5" fmla="*/ 2449377 h 2449377"/>
                <a:gd name="connsiteX6" fmla="*/ 257185 w 3988919"/>
                <a:gd name="connsiteY6" fmla="*/ 2449377 h 2449377"/>
                <a:gd name="connsiteX7" fmla="*/ 0 w 3988919"/>
                <a:gd name="connsiteY7" fmla="*/ 2192192 h 2449377"/>
                <a:gd name="connsiteX8" fmla="*/ 0 w 3988919"/>
                <a:gd name="connsiteY8" fmla="*/ 257185 h 244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8919" h="2449377">
                  <a:moveTo>
                    <a:pt x="0" y="257185"/>
                  </a:moveTo>
                  <a:cubicBezTo>
                    <a:pt x="0" y="115146"/>
                    <a:pt x="115146" y="0"/>
                    <a:pt x="257185" y="0"/>
                  </a:cubicBezTo>
                  <a:lnTo>
                    <a:pt x="3731734" y="0"/>
                  </a:lnTo>
                  <a:cubicBezTo>
                    <a:pt x="3873773" y="0"/>
                    <a:pt x="3988919" y="115146"/>
                    <a:pt x="3988919" y="257185"/>
                  </a:cubicBezTo>
                  <a:lnTo>
                    <a:pt x="3988919" y="2192192"/>
                  </a:lnTo>
                  <a:cubicBezTo>
                    <a:pt x="3988919" y="2334231"/>
                    <a:pt x="3873773" y="2449377"/>
                    <a:pt x="3731734" y="2449377"/>
                  </a:cubicBezTo>
                  <a:lnTo>
                    <a:pt x="257185" y="2449377"/>
                  </a:lnTo>
                  <a:cubicBezTo>
                    <a:pt x="115146" y="2449377"/>
                    <a:pt x="0" y="2334231"/>
                    <a:pt x="0" y="2192192"/>
                  </a:cubicBezTo>
                  <a:lnTo>
                    <a:pt x="0" y="257185"/>
                  </a:lnTo>
                  <a:close/>
                </a:path>
              </a:pathLst>
            </a:custGeom>
            <a:solidFill>
              <a:srgbClr val="7199C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5800" tIns="115800" rIns="115800" bIns="1467613" numCol="1" spcCol="1270" anchor="t" anchorCtr="0">
              <a:noAutofit/>
            </a:bodyPr>
            <a:lstStyle/>
            <a:p>
              <a:pPr defTabSz="560070">
                <a:lnSpc>
                  <a:spcPct val="90000"/>
                </a:lnSpc>
                <a:spcBef>
                  <a:spcPct val="0"/>
                </a:spcBef>
                <a:spcAft>
                  <a:spcPct val="35000"/>
                </a:spcAft>
              </a:pPr>
              <a:r>
                <a:rPr lang="es-AR" sz="1260" dirty="0">
                  <a:solidFill>
                    <a:prstClr val="white"/>
                  </a:solidFill>
                  <a:latin typeface="Arial" panose="020B0604020202020204"/>
                </a:rPr>
                <a:t>Informar sobre el subconjunto de temas de sostenibilidad que son </a:t>
              </a:r>
              <a:r>
                <a:rPr lang="es-AR" sz="1260" b="1" dirty="0">
                  <a:solidFill>
                    <a:prstClr val="white"/>
                  </a:solidFill>
                  <a:latin typeface="Arial" panose="020B0604020202020204"/>
                </a:rPr>
                <a:t>materiales para la creación de valor de la organización.</a:t>
              </a:r>
            </a:p>
          </p:txBody>
        </p:sp>
        <p:sp>
          <p:nvSpPr>
            <p:cNvPr id="40" name="Freeform: Shape 39">
              <a:extLst>
                <a:ext uri="{FF2B5EF4-FFF2-40B4-BE49-F238E27FC236}">
                  <a16:creationId xmlns:a16="http://schemas.microsoft.com/office/drawing/2014/main" id="{578784D9-09D1-4C0C-88F6-09D6F5775F12}"/>
                </a:ext>
              </a:extLst>
            </p:cNvPr>
            <p:cNvSpPr/>
            <p:nvPr/>
          </p:nvSpPr>
          <p:spPr>
            <a:xfrm>
              <a:off x="1753775" y="3470066"/>
              <a:ext cx="3406235" cy="992114"/>
            </a:xfrm>
            <a:custGeom>
              <a:avLst/>
              <a:gdLst>
                <a:gd name="connsiteX0" fmla="*/ 0 w 3406236"/>
                <a:gd name="connsiteY0" fmla="*/ 146963 h 1399644"/>
                <a:gd name="connsiteX1" fmla="*/ 146963 w 3406236"/>
                <a:gd name="connsiteY1" fmla="*/ 0 h 1399644"/>
                <a:gd name="connsiteX2" fmla="*/ 3259273 w 3406236"/>
                <a:gd name="connsiteY2" fmla="*/ 0 h 1399644"/>
                <a:gd name="connsiteX3" fmla="*/ 3406236 w 3406236"/>
                <a:gd name="connsiteY3" fmla="*/ 146963 h 1399644"/>
                <a:gd name="connsiteX4" fmla="*/ 3406236 w 3406236"/>
                <a:gd name="connsiteY4" fmla="*/ 1252681 h 1399644"/>
                <a:gd name="connsiteX5" fmla="*/ 3259273 w 3406236"/>
                <a:gd name="connsiteY5" fmla="*/ 1399644 h 1399644"/>
                <a:gd name="connsiteX6" fmla="*/ 146963 w 3406236"/>
                <a:gd name="connsiteY6" fmla="*/ 1399644 h 1399644"/>
                <a:gd name="connsiteX7" fmla="*/ 0 w 3406236"/>
                <a:gd name="connsiteY7" fmla="*/ 1252681 h 1399644"/>
                <a:gd name="connsiteX8" fmla="*/ 0 w 3406236"/>
                <a:gd name="connsiteY8" fmla="*/ 146963 h 1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6236" h="1399644">
                  <a:moveTo>
                    <a:pt x="0" y="146963"/>
                  </a:moveTo>
                  <a:cubicBezTo>
                    <a:pt x="0" y="65798"/>
                    <a:pt x="65798" y="0"/>
                    <a:pt x="146963" y="0"/>
                  </a:cubicBezTo>
                  <a:lnTo>
                    <a:pt x="3259273" y="0"/>
                  </a:lnTo>
                  <a:cubicBezTo>
                    <a:pt x="3340438" y="0"/>
                    <a:pt x="3406236" y="65798"/>
                    <a:pt x="3406236" y="146963"/>
                  </a:cubicBezTo>
                  <a:lnTo>
                    <a:pt x="3406236" y="1252681"/>
                  </a:lnTo>
                  <a:cubicBezTo>
                    <a:pt x="3406236" y="1333846"/>
                    <a:pt x="3340438" y="1399644"/>
                    <a:pt x="3259273" y="1399644"/>
                  </a:cubicBezTo>
                  <a:lnTo>
                    <a:pt x="146963" y="1399644"/>
                  </a:lnTo>
                  <a:cubicBezTo>
                    <a:pt x="65798" y="1399644"/>
                    <a:pt x="0" y="1333846"/>
                    <a:pt x="0" y="1252681"/>
                  </a:cubicBezTo>
                  <a:lnTo>
                    <a:pt x="0" y="146963"/>
                  </a:lnTo>
                  <a:close/>
                </a:path>
              </a:pathLst>
            </a:custGeom>
            <a:solidFill>
              <a:srgbClr val="98B5D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6746" tIns="86746" rIns="86746" bIns="128351" numCol="1" spcCol="1270" anchor="ctr" anchorCtr="0">
              <a:noAutofit/>
            </a:bodyPr>
            <a:lstStyle/>
            <a:p>
              <a:pPr defTabSz="560070">
                <a:lnSpc>
                  <a:spcPct val="90000"/>
                </a:lnSpc>
                <a:spcBef>
                  <a:spcPct val="0"/>
                </a:spcBef>
                <a:spcAft>
                  <a:spcPct val="35000"/>
                </a:spcAft>
              </a:pPr>
              <a:r>
                <a:rPr lang="es-AR" sz="1260" dirty="0">
                  <a:solidFill>
                    <a:prstClr val="white"/>
                  </a:solidFill>
                  <a:latin typeface="Arial" panose="020B0604020202020204"/>
                </a:rPr>
                <a:t>MATERIALIDAD FINANCIERA: Informar que ya se encuentra reflejado en informes fnancieros.*</a:t>
              </a:r>
            </a:p>
            <a:p>
              <a:pPr defTabSz="560070">
                <a:lnSpc>
                  <a:spcPct val="90000"/>
                </a:lnSpc>
                <a:spcBef>
                  <a:spcPct val="0"/>
                </a:spcBef>
                <a:spcAft>
                  <a:spcPct val="35000"/>
                </a:spcAft>
              </a:pPr>
              <a:r>
                <a:rPr lang="es-AR" sz="720" dirty="0">
                  <a:solidFill>
                    <a:prstClr val="white"/>
                  </a:solidFill>
                  <a:latin typeface="Arial" panose="020B0604020202020204"/>
                </a:rPr>
                <a:t>*Incluyendo supuestos y proyecciones de flujo de efectivo</a:t>
              </a:r>
            </a:p>
          </p:txBody>
        </p:sp>
      </p:grpSp>
      <p:sp>
        <p:nvSpPr>
          <p:cNvPr id="35" name="Arrow: U-Turn 34">
            <a:extLst>
              <a:ext uri="{FF2B5EF4-FFF2-40B4-BE49-F238E27FC236}">
                <a16:creationId xmlns:a16="http://schemas.microsoft.com/office/drawing/2014/main" id="{076A471F-213C-48E3-8770-F27596AD9C32}"/>
              </a:ext>
            </a:extLst>
          </p:cNvPr>
          <p:cNvSpPr/>
          <p:nvPr/>
        </p:nvSpPr>
        <p:spPr>
          <a:xfrm rot="16200000" flipH="1">
            <a:off x="1793197" y="3959285"/>
            <a:ext cx="914915" cy="406481"/>
          </a:xfrm>
          <a:prstGeom prst="utur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11480"/>
            <a:endParaRPr lang="es-AR" sz="1620" dirty="0">
              <a:solidFill>
                <a:prstClr val="black"/>
              </a:solidFill>
              <a:latin typeface="Arial" panose="020B0604020202020204"/>
            </a:endParaRPr>
          </a:p>
        </p:txBody>
      </p:sp>
      <p:sp>
        <p:nvSpPr>
          <p:cNvPr id="36" name="Arrow: U-Turn 35">
            <a:extLst>
              <a:ext uri="{FF2B5EF4-FFF2-40B4-BE49-F238E27FC236}">
                <a16:creationId xmlns:a16="http://schemas.microsoft.com/office/drawing/2014/main" id="{016A491E-31DF-45FF-BFEB-A68825336B7E}"/>
              </a:ext>
            </a:extLst>
          </p:cNvPr>
          <p:cNvSpPr/>
          <p:nvPr/>
        </p:nvSpPr>
        <p:spPr>
          <a:xfrm rot="16200000" flipH="1">
            <a:off x="1718943" y="2803656"/>
            <a:ext cx="914915" cy="406481"/>
          </a:xfrm>
          <a:prstGeom prst="utur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11480"/>
            <a:endParaRPr lang="es-AR" sz="1620" dirty="0">
              <a:solidFill>
                <a:prstClr val="black"/>
              </a:solidFill>
              <a:latin typeface="Arial" panose="020B0604020202020204"/>
            </a:endParaRPr>
          </a:p>
        </p:txBody>
      </p:sp>
      <p:sp>
        <p:nvSpPr>
          <p:cNvPr id="42" name="TextBox 41">
            <a:extLst>
              <a:ext uri="{FF2B5EF4-FFF2-40B4-BE49-F238E27FC236}">
                <a16:creationId xmlns:a16="http://schemas.microsoft.com/office/drawing/2014/main" id="{2F1912B2-6288-4640-89CE-C21176AAFCD2}"/>
              </a:ext>
            </a:extLst>
          </p:cNvPr>
          <p:cNvSpPr txBox="1"/>
          <p:nvPr/>
        </p:nvSpPr>
        <p:spPr>
          <a:xfrm>
            <a:off x="6800379" y="2141471"/>
            <a:ext cx="1696410" cy="1089529"/>
          </a:xfrm>
          <a:prstGeom prst="rect">
            <a:avLst/>
          </a:prstGeom>
          <a:noFill/>
        </p:spPr>
        <p:txBody>
          <a:bodyPr wrap="square" rtlCol="0">
            <a:spAutoFit/>
          </a:bodyPr>
          <a:lstStyle/>
          <a:p>
            <a:pPr defTabSz="411480"/>
            <a:r>
              <a:rPr lang="es-AR" sz="1080" dirty="0">
                <a:solidFill>
                  <a:prstClr val="black"/>
                </a:solidFill>
              </a:rPr>
              <a:t>A varios usuarios con diversos objetivos que quieran comprender las contribuciones positivas y negativas de la empresa al desarrollo sostenible.</a:t>
            </a:r>
          </a:p>
        </p:txBody>
      </p:sp>
      <p:sp>
        <p:nvSpPr>
          <p:cNvPr id="43" name="TextBox 42">
            <a:extLst>
              <a:ext uri="{FF2B5EF4-FFF2-40B4-BE49-F238E27FC236}">
                <a16:creationId xmlns:a16="http://schemas.microsoft.com/office/drawing/2014/main" id="{6B8FEC7C-FBC3-4A0B-85B4-8FB055C1FAFB}"/>
              </a:ext>
            </a:extLst>
          </p:cNvPr>
          <p:cNvSpPr txBox="1"/>
          <p:nvPr/>
        </p:nvSpPr>
        <p:spPr>
          <a:xfrm>
            <a:off x="6791304" y="3508947"/>
            <a:ext cx="1696410" cy="923330"/>
          </a:xfrm>
          <a:prstGeom prst="rect">
            <a:avLst/>
          </a:prstGeom>
          <a:noFill/>
        </p:spPr>
        <p:txBody>
          <a:bodyPr wrap="square" rtlCol="0">
            <a:spAutoFit/>
          </a:bodyPr>
          <a:lstStyle/>
          <a:p>
            <a:pPr defTabSz="411480"/>
            <a:r>
              <a:rPr lang="es-AR" sz="1080" dirty="0">
                <a:solidFill>
                  <a:prstClr val="black"/>
                </a:solidFill>
              </a:rPr>
              <a:t>Específicamente al subconjunto de aquellos usuarios cuyo objetivo principal es mejorar las decisiones económicas..</a:t>
            </a:r>
          </a:p>
        </p:txBody>
      </p:sp>
      <p:sp>
        <p:nvSpPr>
          <p:cNvPr id="44" name="TextBox 43">
            <a:extLst>
              <a:ext uri="{FF2B5EF4-FFF2-40B4-BE49-F238E27FC236}">
                <a16:creationId xmlns:a16="http://schemas.microsoft.com/office/drawing/2014/main" id="{119F7F72-F43B-48BF-828C-2545E7321360}"/>
              </a:ext>
            </a:extLst>
          </p:cNvPr>
          <p:cNvSpPr txBox="1"/>
          <p:nvPr/>
        </p:nvSpPr>
        <p:spPr>
          <a:xfrm>
            <a:off x="165879" y="2357937"/>
            <a:ext cx="1606844" cy="1865126"/>
          </a:xfrm>
          <a:prstGeom prst="rect">
            <a:avLst/>
          </a:prstGeom>
          <a:noFill/>
        </p:spPr>
        <p:txBody>
          <a:bodyPr wrap="square" rtlCol="0">
            <a:spAutoFit/>
          </a:bodyPr>
          <a:lstStyle/>
          <a:p>
            <a:pPr algn="ctr" defTabSz="411480"/>
            <a:endParaRPr lang="es-AR" sz="1260" dirty="0">
              <a:solidFill>
                <a:srgbClr val="0070C0"/>
              </a:solidFill>
            </a:endParaRPr>
          </a:p>
          <a:p>
            <a:pPr algn="ctr" defTabSz="411480"/>
            <a:endParaRPr lang="es-AR" sz="1260" dirty="0">
              <a:solidFill>
                <a:srgbClr val="0070C0"/>
              </a:solidFill>
            </a:endParaRPr>
          </a:p>
          <a:p>
            <a:pPr algn="ctr" defTabSz="411480"/>
            <a:r>
              <a:rPr lang="es-AR" dirty="0">
                <a:solidFill>
                  <a:srgbClr val="0070C0"/>
                </a:solidFill>
              </a:rPr>
              <a:t>Los temas de sostenibilidad pueden moverse, gradual o rápidamente</a:t>
            </a:r>
            <a:r>
              <a:rPr lang="es-AR" sz="1080" dirty="0">
                <a:solidFill>
                  <a:prstClr val="black"/>
                </a:solidFill>
              </a:rPr>
              <a:t>.</a:t>
            </a:r>
          </a:p>
        </p:txBody>
      </p:sp>
      <p:sp>
        <p:nvSpPr>
          <p:cNvPr id="45" name="Google Shape;678;p44">
            <a:extLst>
              <a:ext uri="{FF2B5EF4-FFF2-40B4-BE49-F238E27FC236}">
                <a16:creationId xmlns:a16="http://schemas.microsoft.com/office/drawing/2014/main" id="{10CAEEF7-169A-4E64-9B6E-0B9FE738E261}"/>
              </a:ext>
            </a:extLst>
          </p:cNvPr>
          <p:cNvSpPr txBox="1">
            <a:spLocks/>
          </p:cNvSpPr>
          <p:nvPr/>
        </p:nvSpPr>
        <p:spPr>
          <a:xfrm>
            <a:off x="824593" y="1093094"/>
            <a:ext cx="6238400" cy="701661"/>
          </a:xfrm>
          <a:prstGeom prst="rect">
            <a:avLst/>
          </a:prstGeom>
          <a:noFill/>
          <a:ln>
            <a:noFill/>
          </a:ln>
        </p:spPr>
        <p:txBody>
          <a:bodyPr spcFirstLastPara="1" wrap="square" lIns="82283" tIns="41130" rIns="82283" bIns="4113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Georgia"/>
              <a:buNone/>
              <a:defRPr sz="2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defTabSz="411480">
              <a:buClr>
                <a:prstClr val="black"/>
              </a:buClr>
              <a:buSzPts val="2400"/>
            </a:pPr>
            <a:r>
              <a:rPr lang="es-AR" sz="2160" dirty="0">
                <a:solidFill>
                  <a:srgbClr val="63C2D0"/>
                </a:solidFill>
                <a:latin typeface="Arial" panose="020B0604020202020204" pitchFamily="34" charset="0"/>
                <a:ea typeface="+mn-ea"/>
                <a:cs typeface="Arial" panose="020B0604020202020204" pitchFamily="34" charset="0"/>
              </a:rPr>
              <a:t>Materialidad Dinámica (o doble materialidad) </a:t>
            </a:r>
          </a:p>
        </p:txBody>
      </p:sp>
      <p:cxnSp>
        <p:nvCxnSpPr>
          <p:cNvPr id="47" name="Straight Arrow Connector 46">
            <a:extLst>
              <a:ext uri="{FF2B5EF4-FFF2-40B4-BE49-F238E27FC236}">
                <a16:creationId xmlns:a16="http://schemas.microsoft.com/office/drawing/2014/main" id="{62817CDD-EAEE-478D-B1DD-A01DD054424B}"/>
              </a:ext>
            </a:extLst>
          </p:cNvPr>
          <p:cNvCxnSpPr>
            <a:cxnSpLocks/>
          </p:cNvCxnSpPr>
          <p:nvPr/>
        </p:nvCxnSpPr>
        <p:spPr>
          <a:xfrm>
            <a:off x="6398296" y="2312696"/>
            <a:ext cx="379537" cy="0"/>
          </a:xfrm>
          <a:prstGeom prst="straightConnector1">
            <a:avLst/>
          </a:prstGeom>
          <a:ln>
            <a:solidFill>
              <a:schemeClr val="bg1"/>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2B9F19D-2EFF-46A1-8681-1636677883C5}"/>
              </a:ext>
            </a:extLst>
          </p:cNvPr>
          <p:cNvCxnSpPr>
            <a:cxnSpLocks/>
          </p:cNvCxnSpPr>
          <p:nvPr/>
        </p:nvCxnSpPr>
        <p:spPr>
          <a:xfrm>
            <a:off x="5585481" y="3677015"/>
            <a:ext cx="1192352" cy="468"/>
          </a:xfrm>
          <a:prstGeom prst="straightConnector1">
            <a:avLst/>
          </a:prstGeom>
          <a:ln>
            <a:solidFill>
              <a:schemeClr val="bg1"/>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7BAD3BDB-6780-4143-9249-7331D1692D0C}"/>
              </a:ext>
            </a:extLst>
          </p:cNvPr>
          <p:cNvSpPr>
            <a:spLocks noGrp="1"/>
          </p:cNvSpPr>
          <p:nvPr>
            <p:ph type="sldNum" sz="quarter" idx="12"/>
          </p:nvPr>
        </p:nvSpPr>
        <p:spPr/>
        <p:txBody>
          <a:bodyPr/>
          <a:lstStyle/>
          <a:p>
            <a:pPr defTabSz="411480"/>
            <a:fld id="{B9CD523E-74A9-8742-B869-FA0364519FDC}" type="slidenum">
              <a:rPr lang="es-ES" sz="1620">
                <a:solidFill>
                  <a:prstClr val="black"/>
                </a:solidFill>
                <a:ea typeface="+mn-ea"/>
                <a:cs typeface="+mn-cs"/>
              </a:rPr>
              <a:pPr defTabSz="411480"/>
              <a:t>71</a:t>
            </a:fld>
            <a:endParaRPr lang="es-ES" sz="1620" dirty="0">
              <a:solidFill>
                <a:prstClr val="black"/>
              </a:solidFill>
              <a:ea typeface="+mn-ea"/>
              <a:cs typeface="+mn-cs"/>
            </a:endParaRPr>
          </a:p>
        </p:txBody>
      </p:sp>
    </p:spTree>
    <p:extLst>
      <p:ext uri="{BB962C8B-B14F-4D97-AF65-F5344CB8AC3E}">
        <p14:creationId xmlns:p14="http://schemas.microsoft.com/office/powerpoint/2010/main" val="1218229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Imagen 3">
            <a:extLst>
              <a:ext uri="{FF2B5EF4-FFF2-40B4-BE49-F238E27FC236}">
                <a16:creationId xmlns:a16="http://schemas.microsoft.com/office/drawing/2014/main" id="{55CD0844-9213-9339-E654-86D2B7BADECD}"/>
              </a:ext>
            </a:extLst>
          </p:cNvPr>
          <p:cNvPicPr>
            <a:picLocks noChangeAspect="1"/>
          </p:cNvPicPr>
          <p:nvPr/>
        </p:nvPicPr>
        <p:blipFill rotWithShape="1">
          <a:blip r:embed="rId2"/>
          <a:srcRect l="9051" t="27589" r="36613" b="20586"/>
          <a:stretch/>
        </p:blipFill>
        <p:spPr>
          <a:xfrm>
            <a:off x="528614" y="1412776"/>
            <a:ext cx="8086772" cy="4336385"/>
          </a:xfrm>
          <a:prstGeom prst="rect">
            <a:avLst/>
          </a:prstGeom>
        </p:spPr>
      </p:pic>
      <p:sp>
        <p:nvSpPr>
          <p:cNvPr id="7" name="1 Título">
            <a:extLst>
              <a:ext uri="{FF2B5EF4-FFF2-40B4-BE49-F238E27FC236}">
                <a16:creationId xmlns:a16="http://schemas.microsoft.com/office/drawing/2014/main" id="{3F7F8EEA-D822-BC3C-8E3B-6C25AE6887E5}"/>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Hacia dónde vamos…</a:t>
            </a:r>
          </a:p>
        </p:txBody>
      </p:sp>
    </p:spTree>
    <p:extLst>
      <p:ext uri="{BB962C8B-B14F-4D97-AF65-F5344CB8AC3E}">
        <p14:creationId xmlns:p14="http://schemas.microsoft.com/office/powerpoint/2010/main" val="3207853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4# Nuevos modelos de negocios</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680938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426959" y="6427150"/>
            <a:ext cx="180975" cy="197338"/>
          </a:xfrm>
          <a:prstGeom prst="rect">
            <a:avLst/>
          </a:prstGeom>
        </p:spPr>
        <p:txBody>
          <a:bodyPr vert="horz" wrap="square" lIns="0" tIns="12550" rIns="0" bIns="0" rtlCol="0">
            <a:spAutoFit/>
          </a:bodyPr>
          <a:lstStyle/>
          <a:p>
            <a:pPr marL="12550">
              <a:spcBef>
                <a:spcPts val="100"/>
              </a:spcBef>
            </a:pPr>
            <a:r>
              <a:rPr sz="1200" spc="-60" dirty="0">
                <a:solidFill>
                  <a:srgbClr val="888888"/>
                </a:solidFill>
                <a:latin typeface="Arial"/>
                <a:cs typeface="Arial"/>
              </a:rPr>
              <a:t>13</a:t>
            </a:r>
            <a:endParaRPr sz="1200">
              <a:latin typeface="Arial"/>
              <a:cs typeface="Arial"/>
            </a:endParaRPr>
          </a:p>
        </p:txBody>
      </p:sp>
      <p:sp>
        <p:nvSpPr>
          <p:cNvPr id="4" name="object 4"/>
          <p:cNvSpPr/>
          <p:nvPr/>
        </p:nvSpPr>
        <p:spPr>
          <a:xfrm>
            <a:off x="483312" y="2253360"/>
            <a:ext cx="3534917" cy="249961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18153" y="2253360"/>
            <a:ext cx="4821808" cy="2521204"/>
          </a:xfrm>
          <a:prstGeom prst="rect">
            <a:avLst/>
          </a:prstGeom>
          <a:blipFill>
            <a:blip r:embed="rId3" cstate="print"/>
            <a:stretch>
              <a:fillRect/>
            </a:stretch>
          </a:blipFill>
        </p:spPr>
        <p:txBody>
          <a:bodyPr wrap="square" lIns="0" tIns="0" rIns="0" bIns="0" rtlCol="0"/>
          <a:lstStyle/>
          <a:p>
            <a:endParaRPr/>
          </a:p>
        </p:txBody>
      </p:sp>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spTree>
    <p:extLst>
      <p:ext uri="{BB962C8B-B14F-4D97-AF65-F5344CB8AC3E}">
        <p14:creationId xmlns:p14="http://schemas.microsoft.com/office/powerpoint/2010/main" val="2154910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lutrera\Pictures\Yun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548680"/>
            <a:ext cx="5868144" cy="5868144"/>
          </a:xfrm>
          <a:prstGeom prst="rect">
            <a:avLst/>
          </a:prstGeom>
          <a:noFill/>
          <a:extLst>
            <a:ext uri="{909E8E84-426E-40DD-AFC4-6F175D3DCCD1}">
              <a14:hiddenFill xmlns:a14="http://schemas.microsoft.com/office/drawing/2010/main">
                <a:solidFill>
                  <a:srgbClr val="FFFFFF"/>
                </a:solidFill>
              </a14:hiddenFill>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653" y="213717"/>
            <a:ext cx="1727646" cy="967130"/>
          </a:xfrm>
          <a:prstGeom prst="rect">
            <a:avLst/>
          </a:prstGeom>
        </p:spPr>
      </p:pic>
    </p:spTree>
    <p:extLst>
      <p:ext uri="{BB962C8B-B14F-4D97-AF65-F5344CB8AC3E}">
        <p14:creationId xmlns:p14="http://schemas.microsoft.com/office/powerpoint/2010/main" val="3872309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14 Título"/>
          <p:cNvSpPr>
            <a:spLocks noGrp="1"/>
          </p:cNvSpPr>
          <p:nvPr>
            <p:ph type="title"/>
          </p:nvPr>
        </p:nvSpPr>
        <p:spPr>
          <a:xfrm>
            <a:off x="539552" y="-171400"/>
            <a:ext cx="7924800" cy="1143000"/>
          </a:xfrm>
        </p:spPr>
        <p:txBody>
          <a:bodyPr/>
          <a:lstStyle/>
          <a:p>
            <a:r>
              <a:rPr lang="es-AR" dirty="0"/>
              <a:t>Empresas sociales</a:t>
            </a:r>
            <a:endParaRPr lang="es-ES" dirty="0"/>
          </a:p>
        </p:txBody>
      </p:sp>
      <p:graphicFrame>
        <p:nvGraphicFramePr>
          <p:cNvPr id="2" name="1 Diagrama"/>
          <p:cNvGraphicFramePr/>
          <p:nvPr>
            <p:extLst>
              <p:ext uri="{D42A27DB-BD31-4B8C-83A1-F6EECF244321}">
                <p14:modId xmlns:p14="http://schemas.microsoft.com/office/powerpoint/2010/main" val="4063801081"/>
              </p:ext>
            </p:extLst>
          </p:nvPr>
        </p:nvGraphicFramePr>
        <p:xfrm>
          <a:off x="714348" y="1268761"/>
          <a:ext cx="7890100"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3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3">
            <a:extLst>
              <a:ext uri="{FF2B5EF4-FFF2-40B4-BE49-F238E27FC236}">
                <a16:creationId xmlns:a16="http://schemas.microsoft.com/office/drawing/2014/main" id="{7124EB55-99A3-464F-9ADD-998CD4782A42}"/>
              </a:ext>
            </a:extLst>
          </p:cNvPr>
          <p:cNvSpPr txBox="1"/>
          <p:nvPr/>
        </p:nvSpPr>
        <p:spPr>
          <a:xfrm>
            <a:off x="700355" y="1173117"/>
            <a:ext cx="4147457"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700" b="1" i="0" u="none" strike="noStrike" kern="1200" cap="none" spc="0" normalizeH="0" baseline="0" noProof="0" dirty="0" err="1">
                <a:ln>
                  <a:noFill/>
                </a:ln>
                <a:solidFill>
                  <a:srgbClr val="AF165C"/>
                </a:solidFill>
                <a:effectLst/>
                <a:uLnTx/>
                <a:uFillTx/>
                <a:latin typeface="Exo 2" pitchFamily="2" charset="77"/>
                <a:ea typeface="+mn-ea"/>
                <a:cs typeface="+mn-cs"/>
              </a:rPr>
              <a:t>Grameen</a:t>
            </a:r>
            <a:r>
              <a:rPr kumimoji="0" lang="es-MX" sz="2700" b="1" i="0" u="none" strike="noStrike" kern="1200" cap="none" spc="0" normalizeH="0" baseline="0" noProof="0" dirty="0">
                <a:ln>
                  <a:noFill/>
                </a:ln>
                <a:solidFill>
                  <a:srgbClr val="AF165C"/>
                </a:solidFill>
                <a:effectLst/>
                <a:uLnTx/>
                <a:uFillTx/>
                <a:latin typeface="Exo 2" pitchFamily="2" charset="77"/>
                <a:ea typeface="+mn-ea"/>
                <a:cs typeface="+mn-cs"/>
              </a:rPr>
              <a:t> Danone</a:t>
            </a:r>
          </a:p>
        </p:txBody>
      </p:sp>
      <p:pic>
        <p:nvPicPr>
          <p:cNvPr id="6" name="Picture 5">
            <a:extLst>
              <a:ext uri="{FF2B5EF4-FFF2-40B4-BE49-F238E27FC236}">
                <a16:creationId xmlns:a16="http://schemas.microsoft.com/office/drawing/2014/main" id="{89D0A61D-4791-4738-9C45-FE846E9F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95049"/>
            <a:ext cx="3067622" cy="14260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adroTexto 7">
            <a:extLst>
              <a:ext uri="{FF2B5EF4-FFF2-40B4-BE49-F238E27FC236}">
                <a16:creationId xmlns:a16="http://schemas.microsoft.com/office/drawing/2014/main" id="{3028529A-23C7-49E5-BB5D-F32BB5451898}"/>
              </a:ext>
            </a:extLst>
          </p:cNvPr>
          <p:cNvSpPr txBox="1"/>
          <p:nvPr/>
        </p:nvSpPr>
        <p:spPr>
          <a:xfrm>
            <a:off x="1547664" y="5013176"/>
            <a:ext cx="4641573" cy="840230"/>
          </a:xfrm>
          <a:prstGeom prst="rect">
            <a:avLst/>
          </a:prstGeom>
          <a:noFill/>
        </p:spPr>
        <p:txBody>
          <a:bodyPr wrap="square">
            <a:spAutoFit/>
          </a:bodyPr>
          <a:lstStyle/>
          <a:p>
            <a:pPr marL="0" marR="0" lvl="0" indent="0" algn="ctr" defTabSz="642847" rtl="0" eaLnBrk="1" fontAlgn="auto" latinLnBrk="0" hangingPunct="1">
              <a:lnSpc>
                <a:spcPct val="90000"/>
              </a:lnSpc>
              <a:spcBef>
                <a:spcPts val="0"/>
              </a:spcBef>
              <a:spcAft>
                <a:spcPct val="35000"/>
              </a:spcAft>
              <a:buClr>
                <a:srgbClr val="000000"/>
              </a:buClr>
              <a:buSzPct val="100000"/>
              <a:buFontTx/>
              <a:buNone/>
              <a:tabLst/>
              <a:defRPr/>
            </a:pPr>
            <a:r>
              <a:rPr kumimoji="0" lang="en-US" sz="1350" b="1" i="1" u="none" strike="noStrike" kern="1200" cap="none" spc="0" normalizeH="0" baseline="0" noProof="0" dirty="0">
                <a:ln>
                  <a:noFill/>
                </a:ln>
                <a:solidFill>
                  <a:prstClr val="white"/>
                </a:solidFill>
                <a:effectLst/>
                <a:uLnTx/>
                <a:uFillTx/>
                <a:latin typeface="Calibri"/>
                <a:ea typeface="+mn-ea"/>
                <a:cs typeface="+mn-cs"/>
              </a:rPr>
              <a:t>“</a:t>
            </a:r>
            <a:r>
              <a:rPr kumimoji="0" lang="en-US" sz="1350" b="1" i="1" u="none" strike="noStrike" kern="1200" cap="none" spc="0" normalizeH="0" baseline="0" noProof="0" dirty="0">
                <a:ln>
                  <a:noFill/>
                </a:ln>
                <a:solidFill>
                  <a:prstClr val="black"/>
                </a:solidFill>
                <a:effectLst/>
                <a:uLnTx/>
                <a:uFillTx/>
                <a:latin typeface="Calibri"/>
                <a:ea typeface="+mn-ea"/>
                <a:cs typeface="+mn-cs"/>
              </a:rPr>
              <a:t>We want to start a company in Bangladesh that will tackle child malnourishment. If you want to use part of your dividend to invest in this company, please sign up and tell us what percentage you want to put in” </a:t>
            </a:r>
            <a:endParaRPr kumimoji="0" lang="es-ES" sz="13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4">
            <a:extLst>
              <a:ext uri="{FF2B5EF4-FFF2-40B4-BE49-F238E27FC236}">
                <a16:creationId xmlns:a16="http://schemas.microsoft.com/office/drawing/2014/main" id="{CEB18C95-8BEE-46B4-9ADE-760E48D5C6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836" y="2939975"/>
            <a:ext cx="1282303" cy="12811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D513E4D1-06EB-458C-89D3-034B9C17B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2591990"/>
            <a:ext cx="2363391" cy="16740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a:extLst>
              <a:ext uri="{FF2B5EF4-FFF2-40B4-BE49-F238E27FC236}">
                <a16:creationId xmlns:a16="http://schemas.microsoft.com/office/drawing/2014/main" id="{BFBF4380-50D2-7F11-2AC6-42432B3FBA14}"/>
              </a:ext>
            </a:extLst>
          </p:cNvPr>
          <p:cNvPicPr>
            <a:picLocks noChangeAspect="1"/>
          </p:cNvPicPr>
          <p:nvPr/>
        </p:nvPicPr>
        <p:blipFill>
          <a:blip r:embed="rId5"/>
          <a:stretch>
            <a:fillRect/>
          </a:stretch>
        </p:blipFill>
        <p:spPr>
          <a:xfrm>
            <a:off x="6978486" y="188640"/>
            <a:ext cx="1731414" cy="963251"/>
          </a:xfrm>
          <a:prstGeom prst="rect">
            <a:avLst/>
          </a:prstGeom>
        </p:spPr>
      </p:pic>
    </p:spTree>
    <p:extLst>
      <p:ext uri="{BB962C8B-B14F-4D97-AF65-F5344CB8AC3E}">
        <p14:creationId xmlns:p14="http://schemas.microsoft.com/office/powerpoint/2010/main" val="33992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texto"/>
          <p:cNvSpPr>
            <a:spLocks noGrp="1"/>
          </p:cNvSpPr>
          <p:nvPr>
            <p:ph type="body" sz="half" idx="1"/>
          </p:nvPr>
        </p:nvSpPr>
        <p:spPr/>
        <p:txBody>
          <a:bodyPr/>
          <a:lstStyle/>
          <a:p>
            <a:endParaRPr lang="es-ES"/>
          </a:p>
        </p:txBody>
      </p:sp>
      <p:sp>
        <p:nvSpPr>
          <p:cNvPr id="4" name="3 Marcador de contenido"/>
          <p:cNvSpPr>
            <a:spLocks noGrp="1"/>
          </p:cNvSpPr>
          <p:nvPr>
            <p:ph sz="half" idx="2"/>
          </p:nvPr>
        </p:nvSpPr>
        <p:spPr/>
        <p:txBody>
          <a:bodyPr/>
          <a:lstStyle/>
          <a:p>
            <a:endParaRPr lang="es-E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60" t="23810" r="50000" b="10516"/>
          <a:stretch/>
        </p:blipFill>
        <p:spPr bwMode="auto">
          <a:xfrm>
            <a:off x="1619672" y="332657"/>
            <a:ext cx="5400600" cy="62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97804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227" t="21007" r="16740" b="14930"/>
          <a:stretch/>
        </p:blipFill>
        <p:spPr bwMode="auto">
          <a:xfrm>
            <a:off x="120700" y="836713"/>
            <a:ext cx="88519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954" y="47573"/>
            <a:ext cx="1727646" cy="9671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p:cNvSpPr>
            <a:spLocks noChangeArrowheads="1"/>
          </p:cNvSpPr>
          <p:nvPr/>
        </p:nvSpPr>
        <p:spPr bwMode="auto">
          <a:xfrm>
            <a:off x="674873" y="2924944"/>
            <a:ext cx="6930157" cy="457200"/>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MEMORIA</a:t>
            </a:r>
            <a:endParaRPr lang="es-ES" altLang="es-ES" sz="2400" b="1">
              <a:solidFill>
                <a:schemeClr val="bg1"/>
              </a:solidFill>
              <a:latin typeface="Tahoma" pitchFamily="34" charset="0"/>
            </a:endParaRPr>
          </a:p>
        </p:txBody>
      </p:sp>
      <p:sp>
        <p:nvSpPr>
          <p:cNvPr id="491524" name="Rectangle 4"/>
          <p:cNvSpPr>
            <a:spLocks noChangeArrowheads="1"/>
          </p:cNvSpPr>
          <p:nvPr/>
        </p:nvSpPr>
        <p:spPr bwMode="auto">
          <a:xfrm>
            <a:off x="611560" y="3501008"/>
            <a:ext cx="7056784" cy="1200329"/>
          </a:xfrm>
          <a:prstGeom prst="rect">
            <a:avLst/>
          </a:prstGeom>
          <a:noFill/>
          <a:ln w="12700" cap="sq">
            <a:noFill/>
            <a:miter lim="800000"/>
            <a:headEnd type="none" w="sm" len="sm"/>
            <a:tailEnd type="none" w="sm" len="sm"/>
          </a:ln>
        </p:spPr>
        <p:txBody>
          <a:bodyPr wrap="square">
            <a:spAutoFit/>
          </a:bodyPr>
          <a:lstStyle/>
          <a:p>
            <a:pPr algn="ctr" eaLnBrk="0" hangingPunct="0">
              <a:spcBef>
                <a:spcPct val="50000"/>
              </a:spcBef>
            </a:pPr>
            <a:r>
              <a:rPr kumimoji="1" lang="es-AR" altLang="es-ES" sz="2400" b="1" dirty="0">
                <a:latin typeface="Tahoma" pitchFamily="34" charset="0"/>
              </a:rPr>
              <a:t>Principales hechos económicos y financieros ocurridos durante el ejercicio y la visión acerca del próximo período.</a:t>
            </a:r>
          </a:p>
        </p:txBody>
      </p:sp>
      <p:sp>
        <p:nvSpPr>
          <p:cNvPr id="491525" name="Text Box 5"/>
          <p:cNvSpPr txBox="1">
            <a:spLocks noChangeArrowheads="1"/>
          </p:cNvSpPr>
          <p:nvPr/>
        </p:nvSpPr>
        <p:spPr bwMode="auto">
          <a:xfrm>
            <a:off x="646590" y="2348880"/>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dirty="0">
                <a:solidFill>
                  <a:srgbClr val="800000"/>
                </a:solidFill>
                <a:latin typeface="Tahoma" pitchFamily="34" charset="0"/>
              </a:rPr>
              <a:t>Composición de los Estados Contables</a:t>
            </a:r>
            <a:endParaRPr lang="es-AR" altLang="es-ES" sz="2600" b="1" dirty="0">
              <a:solidFill>
                <a:srgbClr val="800000"/>
              </a:solidFill>
              <a:latin typeface="Tahoma"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184741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23"/>
                                        </p:tgtEl>
                                        <p:attrNameLst>
                                          <p:attrName>style.visibility</p:attrName>
                                        </p:attrNameLst>
                                      </p:cBhvr>
                                      <p:to>
                                        <p:strVal val="visible"/>
                                      </p:to>
                                    </p:set>
                                    <p:animEffect transition="in" filter="dissolve">
                                      <p:cBhvr>
                                        <p:cTn id="7" dur="500"/>
                                        <p:tgtEl>
                                          <p:spTgt spid="491523"/>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1524"/>
                                        </p:tgtEl>
                                        <p:attrNameLst>
                                          <p:attrName>style.visibility</p:attrName>
                                        </p:attrNameLst>
                                      </p:cBhvr>
                                      <p:to>
                                        <p:strVal val="visible"/>
                                      </p:to>
                                    </p:set>
                                    <p:animEffect transition="in" filter="randombar(horizontal)">
                                      <p:cBhvr>
                                        <p:cTn id="11" dur="500"/>
                                        <p:tgtEl>
                                          <p:spTgt spid="491524"/>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91525"/>
                                        </p:tgtEl>
                                        <p:attrNameLst>
                                          <p:attrName>style.visibility</p:attrName>
                                        </p:attrNameLst>
                                      </p:cBhvr>
                                      <p:to>
                                        <p:strVal val="visible"/>
                                      </p:to>
                                    </p:set>
                                    <p:anim calcmode="lin" valueType="num">
                                      <p:cBhvr additive="base">
                                        <p:cTn id="15" dur="500" fill="hold"/>
                                        <p:tgtEl>
                                          <p:spTgt spid="491525"/>
                                        </p:tgtEl>
                                        <p:attrNameLst>
                                          <p:attrName>ppt_x</p:attrName>
                                        </p:attrNameLst>
                                      </p:cBhvr>
                                      <p:tavLst>
                                        <p:tav tm="0">
                                          <p:val>
                                            <p:strVal val="0-#ppt_w/2"/>
                                          </p:val>
                                        </p:tav>
                                        <p:tav tm="100000">
                                          <p:val>
                                            <p:strVal val="#ppt_x"/>
                                          </p:val>
                                        </p:tav>
                                      </p:tavLst>
                                    </p:anim>
                                    <p:anim calcmode="lin" valueType="num">
                                      <p:cBhvr additive="base">
                                        <p:cTn id="16" dur="500" fill="hold"/>
                                        <p:tgtEl>
                                          <p:spTgt spid="491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animBg="1" autoUpdateAnimBg="0"/>
      <p:bldP spid="491524" grpId="0" autoUpdateAnimBg="0"/>
      <p:bldP spid="49152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71" t="17260" r="18678" b="11509"/>
          <a:stretch/>
        </p:blipFill>
        <p:spPr bwMode="auto">
          <a:xfrm>
            <a:off x="395536" y="764704"/>
            <a:ext cx="8229600" cy="521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691639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0" y="476672"/>
            <a:ext cx="6353062" cy="465609"/>
          </a:xfrm>
          <a:prstGeom prst="rect">
            <a:avLst/>
          </a:prstGeom>
          <a:noFill/>
        </p:spPr>
        <p:txBody>
          <a:bodyPr wrap="square" lIns="80105" tIns="40053" rIns="80105" bIns="40053" rtlCol="0">
            <a:spAutoFit/>
          </a:bodyPr>
          <a:lstStyle/>
          <a:p>
            <a:pPr algn="r" defTabSz="913755"/>
            <a:r>
              <a:rPr lang="es-AR" sz="2100" b="1" dirty="0">
                <a:solidFill>
                  <a:prstClr val="black"/>
                </a:solidFill>
              </a:rPr>
              <a:t>	</a:t>
            </a:r>
            <a:r>
              <a:rPr lang="es-AR" sz="2500" b="1" dirty="0">
                <a:solidFill>
                  <a:prstClr val="black"/>
                </a:solidFill>
              </a:rPr>
              <a:t>Danone </a:t>
            </a:r>
            <a:r>
              <a:rPr lang="es-AR" sz="2500" b="1" dirty="0" err="1">
                <a:solidFill>
                  <a:prstClr val="black"/>
                </a:solidFill>
              </a:rPr>
              <a:t>Communities</a:t>
            </a:r>
            <a:endParaRPr lang="es-AR" sz="2800" b="1" dirty="0">
              <a:solidFill>
                <a:prstClr val="black"/>
              </a:solidFill>
            </a:endParaRPr>
          </a:p>
        </p:txBody>
      </p:sp>
      <p:sp>
        <p:nvSpPr>
          <p:cNvPr id="8" name="7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81</a:t>
            </a:fld>
            <a:endParaRPr lang="es-ES">
              <a:solidFill>
                <a:prstClr val="black">
                  <a:tint val="75000"/>
                </a:prstClr>
              </a:solidFill>
            </a:endParaRPr>
          </a:p>
        </p:txBody>
      </p:sp>
      <p:sp>
        <p:nvSpPr>
          <p:cNvPr id="10" name="9 Rectángulo"/>
          <p:cNvSpPr/>
          <p:nvPr/>
        </p:nvSpPr>
        <p:spPr>
          <a:xfrm>
            <a:off x="4327652" y="6150334"/>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0133" tIns="40067" rIns="80133" bIns="40067" rtlCol="0" anchor="ctr"/>
          <a:lstStyle/>
          <a:p>
            <a:pPr algn="ctr" defTabSz="913755"/>
            <a:endParaRPr lang="es-ES" dirty="0">
              <a:ln w="18415" cmpd="sng">
                <a:solidFill>
                  <a:srgbClr val="FFFFFF"/>
                </a:solidFill>
                <a:prstDash val="solid"/>
              </a:ln>
              <a:solidFill>
                <a:prstClr val="white"/>
              </a:solidFill>
              <a:effectLst>
                <a:outerShdw blurRad="63500" dir="3600000" algn="tl" rotWithShape="0">
                  <a:srgbClr val="000000">
                    <a:alpha val="70000"/>
                  </a:srgbClr>
                </a:outerShdw>
              </a:effectLst>
            </a:endParaRPr>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72" t="21345" r="2632" b="10599"/>
          <a:stretch/>
        </p:blipFill>
        <p:spPr bwMode="auto">
          <a:xfrm>
            <a:off x="446509" y="1992167"/>
            <a:ext cx="8127839" cy="34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96038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B91B8-7490-412E-BAA2-9331E16BD3F7}" type="slidenum">
              <a:rPr kumimoji="0" lang="es-E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E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9 Rectángulo"/>
          <p:cNvSpPr/>
          <p:nvPr/>
        </p:nvSpPr>
        <p:spPr>
          <a:xfrm>
            <a:off x="4327652" y="6150336"/>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236" tIns="39619" rIns="79236" bIns="3961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w="18415" cmpd="sng">
                <a:solidFill>
                  <a:srgbClr val="FFFFFF"/>
                </a:solidFill>
                <a:prstDash val="solid"/>
              </a:ln>
              <a:solidFill>
                <a:prstClr val="white"/>
              </a:solidFill>
              <a:effectLst>
                <a:outerShdw blurRad="63500" dir="3600000" algn="tl" rotWithShape="0">
                  <a:srgbClr val="000000">
                    <a:alpha val="70000"/>
                  </a:srgbClr>
                </a:outerShdw>
              </a:effectLst>
              <a:uLnTx/>
              <a:uFillTx/>
              <a:latin typeface="Calibri"/>
              <a:ea typeface="+mn-ea"/>
              <a:cs typeface="+mn-cs"/>
            </a:endParaRPr>
          </a:p>
        </p:txBody>
      </p:sp>
      <p:pic>
        <p:nvPicPr>
          <p:cNvPr id="1026"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394" y="1273749"/>
            <a:ext cx="5836064" cy="437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12126" y="402355"/>
            <a:ext cx="6236342" cy="642046"/>
          </a:xfrm>
          <a:prstGeom prst="rect">
            <a:avLst/>
          </a:prstGeom>
        </p:spPr>
        <p:txBody>
          <a:bodyPr wrap="square" lIns="79236" tIns="39619" rIns="79236" bIns="39619">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3500" b="1" i="0" u="none" strike="noStrike" kern="1200" cap="none" spc="0" normalizeH="0" baseline="0" noProof="0" dirty="0">
                <a:ln>
                  <a:noFill/>
                </a:ln>
                <a:solidFill>
                  <a:prstClr val="black"/>
                </a:solidFill>
                <a:effectLst/>
                <a:uLnTx/>
                <a:uFillTx/>
                <a:latin typeface="Calibri"/>
                <a:ea typeface="+mn-ea"/>
                <a:cs typeface="+mn-cs"/>
              </a:rPr>
              <a:t>Una empresa social argentina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spTree>
    <p:extLst>
      <p:ext uri="{BB962C8B-B14F-4D97-AF65-F5344CB8AC3E}">
        <p14:creationId xmlns:p14="http://schemas.microsoft.com/office/powerpoint/2010/main" val="17870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B91B8-7490-412E-BAA2-9331E16BD3F7}" type="slidenum">
              <a:rPr kumimoji="0" lang="es-E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E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9 Rectángulo"/>
          <p:cNvSpPr/>
          <p:nvPr/>
        </p:nvSpPr>
        <p:spPr>
          <a:xfrm>
            <a:off x="4327652" y="6150336"/>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236" tIns="39619" rIns="79236" bIns="3961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w="18415" cmpd="sng">
                <a:solidFill>
                  <a:srgbClr val="FFFFFF"/>
                </a:solidFill>
                <a:prstDash val="solid"/>
              </a:ln>
              <a:solidFill>
                <a:prstClr val="white"/>
              </a:solidFill>
              <a:effectLst>
                <a:outerShdw blurRad="63500" dir="3600000" algn="tl" rotWithShape="0">
                  <a:srgbClr val="000000">
                    <a:alpha val="70000"/>
                  </a:srgbClr>
                </a:outerShdw>
              </a:effectLst>
              <a:uLnTx/>
              <a:uFillTx/>
              <a:latin typeface="Calibri"/>
              <a:ea typeface="+mn-ea"/>
              <a:cs typeface="+mn-cs"/>
            </a:endParaRPr>
          </a:p>
        </p:txBody>
      </p:sp>
      <p:sp>
        <p:nvSpPr>
          <p:cNvPr id="6" name="5 Rectángulo"/>
          <p:cNvSpPr/>
          <p:nvPr/>
        </p:nvSpPr>
        <p:spPr>
          <a:xfrm>
            <a:off x="12126" y="402355"/>
            <a:ext cx="6236342" cy="642046"/>
          </a:xfrm>
          <a:prstGeom prst="rect">
            <a:avLst/>
          </a:prstGeom>
        </p:spPr>
        <p:txBody>
          <a:bodyPr wrap="square" lIns="79236" tIns="39619" rIns="79236" bIns="39619">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3500" b="1" i="0" u="none" strike="noStrike" kern="1200" cap="none" spc="0" normalizeH="0" baseline="0" noProof="0" dirty="0">
                <a:ln>
                  <a:noFill/>
                </a:ln>
                <a:solidFill>
                  <a:prstClr val="black"/>
                </a:solidFill>
                <a:effectLst/>
                <a:uLnTx/>
                <a:uFillTx/>
                <a:latin typeface="Calibri"/>
                <a:ea typeface="+mn-ea"/>
                <a:cs typeface="+mn-cs"/>
              </a:rPr>
              <a:t>Una empresa social argentina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pic>
        <p:nvPicPr>
          <p:cNvPr id="2" name="Imagen 1">
            <a:extLst>
              <a:ext uri="{FF2B5EF4-FFF2-40B4-BE49-F238E27FC236}">
                <a16:creationId xmlns:a16="http://schemas.microsoft.com/office/drawing/2014/main" id="{8FC0E3E1-7846-583E-44E6-1259B10D6DED}"/>
              </a:ext>
            </a:extLst>
          </p:cNvPr>
          <p:cNvPicPr>
            <a:picLocks noChangeAspect="1"/>
          </p:cNvPicPr>
          <p:nvPr/>
        </p:nvPicPr>
        <p:blipFill>
          <a:blip r:embed="rId3"/>
          <a:stretch>
            <a:fillRect/>
          </a:stretch>
        </p:blipFill>
        <p:spPr>
          <a:xfrm>
            <a:off x="228223" y="1366812"/>
            <a:ext cx="8687553" cy="4913802"/>
          </a:xfrm>
          <a:prstGeom prst="rect">
            <a:avLst/>
          </a:prstGeom>
        </p:spPr>
      </p:pic>
    </p:spTree>
    <p:extLst>
      <p:ext uri="{BB962C8B-B14F-4D97-AF65-F5344CB8AC3E}">
        <p14:creationId xmlns:p14="http://schemas.microsoft.com/office/powerpoint/2010/main" val="210334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txBox="1">
            <a:spLocks noChangeArrowheads="1"/>
          </p:cNvSpPr>
          <p:nvPr/>
        </p:nvSpPr>
        <p:spPr bwMode="auto">
          <a:xfrm>
            <a:off x="749621" y="980728"/>
            <a:ext cx="7993062" cy="427038"/>
          </a:xfrm>
          <a:prstGeom prst="rect">
            <a:avLst/>
          </a:prstGeom>
          <a:noFill/>
          <a:ln w="12700">
            <a:noFill/>
            <a:miter lim="800000"/>
            <a:headEnd/>
            <a:tailEnd/>
          </a:ln>
        </p:spPr>
        <p:txBody>
          <a:bodyPr>
            <a:spAutoFit/>
          </a:bodyPr>
          <a:lstStyle/>
          <a:p>
            <a:pPr eaLnBrk="0" hangingPunct="0">
              <a:spcBef>
                <a:spcPct val="50000"/>
              </a:spcBef>
            </a:pPr>
            <a:r>
              <a:rPr lang="es-MX" altLang="es-ES" sz="2200" b="1">
                <a:solidFill>
                  <a:srgbClr val="800000"/>
                </a:solidFill>
                <a:latin typeface="Tahoma" pitchFamily="34" charset="0"/>
              </a:rPr>
              <a:t>Patrimonio de la Organización</a:t>
            </a:r>
            <a:endParaRPr lang="es-AR" altLang="es-ES" sz="2200" b="1">
              <a:solidFill>
                <a:srgbClr val="800000"/>
              </a:solidFill>
              <a:latin typeface="Tahoma" pitchFamily="34" charset="0"/>
            </a:endParaRPr>
          </a:p>
        </p:txBody>
      </p:sp>
      <p:sp>
        <p:nvSpPr>
          <p:cNvPr id="413699" name="Rectangle 3"/>
          <p:cNvSpPr>
            <a:spLocks noChangeArrowheads="1"/>
          </p:cNvSpPr>
          <p:nvPr/>
        </p:nvSpPr>
        <p:spPr bwMode="auto">
          <a:xfrm>
            <a:off x="1877155" y="2253456"/>
            <a:ext cx="2362200" cy="3352800"/>
          </a:xfrm>
          <a:prstGeom prst="rect">
            <a:avLst/>
          </a:prstGeom>
          <a:solidFill>
            <a:srgbClr val="990033"/>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Bienes y</a:t>
            </a:r>
            <a:br>
              <a:rPr lang="es-MX" altLang="es-ES" sz="2400" b="1">
                <a:solidFill>
                  <a:schemeClr val="bg1"/>
                </a:solidFill>
                <a:latin typeface="Tahoma" pitchFamily="34" charset="0"/>
              </a:rPr>
            </a:br>
            <a:r>
              <a:rPr lang="es-MX" altLang="es-ES" sz="2400" b="1">
                <a:solidFill>
                  <a:schemeClr val="bg1"/>
                </a:solidFill>
                <a:latin typeface="Tahoma" pitchFamily="34" charset="0"/>
              </a:rPr>
              <a:t>Derechos</a:t>
            </a:r>
            <a:endParaRPr lang="es-ES" altLang="es-ES" sz="2400" b="1">
              <a:solidFill>
                <a:schemeClr val="bg1"/>
              </a:solidFill>
              <a:latin typeface="Tahoma" pitchFamily="34" charset="0"/>
            </a:endParaRPr>
          </a:p>
        </p:txBody>
      </p:sp>
      <p:sp>
        <p:nvSpPr>
          <p:cNvPr id="413700" name="Rectangle 4"/>
          <p:cNvSpPr>
            <a:spLocks noChangeArrowheads="1"/>
          </p:cNvSpPr>
          <p:nvPr/>
        </p:nvSpPr>
        <p:spPr bwMode="auto">
          <a:xfrm>
            <a:off x="4223548" y="2226360"/>
            <a:ext cx="2286000" cy="1981200"/>
          </a:xfrm>
          <a:prstGeom prst="rect">
            <a:avLst/>
          </a:prstGeom>
          <a:solidFill>
            <a:srgbClr val="006699"/>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Obligaciones</a:t>
            </a:r>
            <a:br>
              <a:rPr lang="es-MX" altLang="es-ES" sz="2400" b="1">
                <a:solidFill>
                  <a:schemeClr val="bg1"/>
                </a:solidFill>
                <a:latin typeface="Tahoma" pitchFamily="34" charset="0"/>
              </a:rPr>
            </a:br>
            <a:r>
              <a:rPr lang="es-MX" altLang="es-ES" sz="2400" b="1">
                <a:solidFill>
                  <a:schemeClr val="bg1"/>
                </a:solidFill>
                <a:latin typeface="Tahoma" pitchFamily="34" charset="0"/>
              </a:rPr>
              <a:t>con Terceros</a:t>
            </a:r>
            <a:endParaRPr lang="es-ES" altLang="es-ES" sz="2400" b="1">
              <a:solidFill>
                <a:schemeClr val="bg1"/>
              </a:solidFill>
              <a:latin typeface="Tahoma" pitchFamily="34" charset="0"/>
            </a:endParaRPr>
          </a:p>
        </p:txBody>
      </p:sp>
      <p:sp>
        <p:nvSpPr>
          <p:cNvPr id="413701" name="Rectangle 5"/>
          <p:cNvSpPr>
            <a:spLocks noChangeArrowheads="1"/>
          </p:cNvSpPr>
          <p:nvPr/>
        </p:nvSpPr>
        <p:spPr bwMode="auto">
          <a:xfrm>
            <a:off x="4239355" y="4187031"/>
            <a:ext cx="2286000" cy="1419225"/>
          </a:xfrm>
          <a:prstGeom prst="rect">
            <a:avLst/>
          </a:prstGeom>
          <a:solidFill>
            <a:srgbClr val="006666"/>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Propietarios</a:t>
            </a:r>
            <a:endParaRPr lang="es-ES" altLang="es-ES" sz="2400" b="1">
              <a:solidFill>
                <a:schemeClr val="bg1"/>
              </a:solidFill>
              <a:latin typeface="Tahoma" pitchFamily="34" charset="0"/>
            </a:endParaRPr>
          </a:p>
        </p:txBody>
      </p:sp>
      <p:sp>
        <p:nvSpPr>
          <p:cNvPr id="413702" name="Text Box 6"/>
          <p:cNvSpPr txBox="1">
            <a:spLocks noChangeArrowheads="1"/>
          </p:cNvSpPr>
          <p:nvPr/>
        </p:nvSpPr>
        <p:spPr bwMode="auto">
          <a:xfrm>
            <a:off x="327402" y="3731418"/>
            <a:ext cx="1547812" cy="3968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altLang="es-ES" sz="2000" b="1" dirty="0">
                <a:latin typeface="Tahoma" pitchFamily="34" charset="0"/>
              </a:rPr>
              <a:t>ACTIVO</a:t>
            </a:r>
          </a:p>
        </p:txBody>
      </p:sp>
      <p:sp>
        <p:nvSpPr>
          <p:cNvPr id="413703" name="Text Box 7"/>
          <p:cNvSpPr txBox="1">
            <a:spLocks noChangeArrowheads="1"/>
          </p:cNvSpPr>
          <p:nvPr/>
        </p:nvSpPr>
        <p:spPr bwMode="auto">
          <a:xfrm>
            <a:off x="6583010" y="2961950"/>
            <a:ext cx="1512888" cy="3968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s-ES" sz="2000" b="1" dirty="0">
                <a:latin typeface="Tahoma" pitchFamily="34" charset="0"/>
              </a:rPr>
              <a:t>PASIVO</a:t>
            </a:r>
          </a:p>
        </p:txBody>
      </p:sp>
      <p:sp>
        <p:nvSpPr>
          <p:cNvPr id="413704" name="Text Box 8"/>
          <p:cNvSpPr txBox="1">
            <a:spLocks noChangeArrowheads="1"/>
          </p:cNvSpPr>
          <p:nvPr/>
        </p:nvSpPr>
        <p:spPr bwMode="auto">
          <a:xfrm>
            <a:off x="6583010" y="4358785"/>
            <a:ext cx="1871663" cy="814388"/>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altLang="es-ES" sz="1900" b="1" dirty="0">
                <a:latin typeface="Tahoma" pitchFamily="34" charset="0"/>
              </a:rPr>
              <a:t>PATRIMONIO </a:t>
            </a:r>
          </a:p>
          <a:p>
            <a:pPr algn="ctr" eaLnBrk="0" hangingPunct="0">
              <a:spcBef>
                <a:spcPct val="50000"/>
              </a:spcBef>
            </a:pPr>
            <a:r>
              <a:rPr lang="en-US" altLang="es-ES" sz="1900" b="1" dirty="0">
                <a:latin typeface="Tahoma" pitchFamily="34" charset="0"/>
              </a:rPr>
              <a:t>NETO</a:t>
            </a:r>
          </a:p>
        </p:txBody>
      </p:sp>
      <p:pic>
        <p:nvPicPr>
          <p:cNvPr id="9" name="8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581103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0-#ppt_w/2"/>
                                          </p:val>
                                        </p:tav>
                                        <p:tav tm="100000">
                                          <p:val>
                                            <p:strVal val="#ppt_x"/>
                                          </p:val>
                                        </p:tav>
                                      </p:tavLst>
                                    </p:anim>
                                    <p:anim calcmode="lin" valueType="num">
                                      <p:cBhvr additive="base">
                                        <p:cTn id="8" dur="500" fill="hold"/>
                                        <p:tgtEl>
                                          <p:spTgt spid="4136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32" fill="hold" grpId="0" nodeType="afterEffect">
                                  <p:stCondLst>
                                    <p:cond delay="0"/>
                                  </p:stCondLst>
                                  <p:childTnLst>
                                    <p:set>
                                      <p:cBhvr>
                                        <p:cTn id="11" dur="1" fill="hold">
                                          <p:stCondLst>
                                            <p:cond delay="0"/>
                                          </p:stCondLst>
                                        </p:cTn>
                                        <p:tgtEl>
                                          <p:spTgt spid="413699">
                                            <p:txEl>
                                              <p:charRg st="4294967295" end="4294967295"/>
                                            </p:txEl>
                                          </p:spTgt>
                                        </p:tgtEl>
                                        <p:attrNameLst>
                                          <p:attrName>style.visibility</p:attrName>
                                        </p:attrNameLst>
                                      </p:cBhvr>
                                      <p:to>
                                        <p:strVal val="visible"/>
                                      </p:to>
                                    </p:set>
                                    <p:animEffect transition="in" filter="box(out)">
                                      <p:cBhvr>
                                        <p:cTn id="12" dur="500"/>
                                        <p:tgtEl>
                                          <p:spTgt spid="413699">
                                            <p:txEl>
                                              <p:charRg st="4294967295" end="4294967295"/>
                                            </p:txEl>
                                          </p:spTgt>
                                        </p:tgtEl>
                                      </p:cBhvr>
                                    </p:animEffect>
                                  </p:childTnLst>
                                </p:cTn>
                              </p:par>
                            </p:childTnLst>
                          </p:cTn>
                        </p:par>
                        <p:par>
                          <p:cTn id="13" fill="hold" nodeType="afterGroup">
                            <p:stCondLst>
                              <p:cond delay="1000"/>
                            </p:stCondLst>
                            <p:childTnLst>
                              <p:par>
                                <p:cTn id="14" presetID="4" presetClass="entr" presetSubtype="32" fill="hold" grpId="0" nodeType="afterEffect">
                                  <p:stCondLst>
                                    <p:cond delay="0"/>
                                  </p:stCondLst>
                                  <p:childTnLst>
                                    <p:set>
                                      <p:cBhvr>
                                        <p:cTn id="15" dur="1" fill="hold">
                                          <p:stCondLst>
                                            <p:cond delay="0"/>
                                          </p:stCondLst>
                                        </p:cTn>
                                        <p:tgtEl>
                                          <p:spTgt spid="413700">
                                            <p:txEl>
                                              <p:charRg st="4294967295" end="4294967295"/>
                                            </p:txEl>
                                          </p:spTgt>
                                        </p:tgtEl>
                                        <p:attrNameLst>
                                          <p:attrName>style.visibility</p:attrName>
                                        </p:attrNameLst>
                                      </p:cBhvr>
                                      <p:to>
                                        <p:strVal val="visible"/>
                                      </p:to>
                                    </p:set>
                                    <p:animEffect transition="in" filter="box(out)">
                                      <p:cBhvr>
                                        <p:cTn id="16" dur="500"/>
                                        <p:tgtEl>
                                          <p:spTgt spid="413700">
                                            <p:txEl>
                                              <p:charRg st="4294967295" end="4294967295"/>
                                            </p:txEl>
                                          </p:spTgt>
                                        </p:tgtEl>
                                      </p:cBhvr>
                                    </p:animEffect>
                                  </p:childTnLst>
                                </p:cTn>
                              </p:par>
                            </p:childTnLst>
                          </p:cTn>
                        </p:par>
                        <p:par>
                          <p:cTn id="17" fill="hold" nodeType="afterGroup">
                            <p:stCondLst>
                              <p:cond delay="1500"/>
                            </p:stCondLst>
                            <p:childTnLst>
                              <p:par>
                                <p:cTn id="18" presetID="4" presetClass="entr" presetSubtype="32" fill="hold" grpId="0" nodeType="afterEffect">
                                  <p:stCondLst>
                                    <p:cond delay="0"/>
                                  </p:stCondLst>
                                  <p:childTnLst>
                                    <p:set>
                                      <p:cBhvr>
                                        <p:cTn id="19" dur="1" fill="hold">
                                          <p:stCondLst>
                                            <p:cond delay="0"/>
                                          </p:stCondLst>
                                        </p:cTn>
                                        <p:tgtEl>
                                          <p:spTgt spid="413701">
                                            <p:txEl>
                                              <p:charRg st="4294967295" end="4294967295"/>
                                            </p:txEl>
                                          </p:spTgt>
                                        </p:tgtEl>
                                        <p:attrNameLst>
                                          <p:attrName>style.visibility</p:attrName>
                                        </p:attrNameLst>
                                      </p:cBhvr>
                                      <p:to>
                                        <p:strVal val="visible"/>
                                      </p:to>
                                    </p:set>
                                    <p:animEffect transition="in" filter="box(out)">
                                      <p:cBhvr>
                                        <p:cTn id="20" dur="500"/>
                                        <p:tgtEl>
                                          <p:spTgt spid="413701">
                                            <p:txEl>
                                              <p:charRg st="4294967295" end="4294967295"/>
                                            </p:txEl>
                                          </p:spTgt>
                                        </p:tgtEl>
                                      </p:cBhvr>
                                    </p:animEffect>
                                  </p:childTnLst>
                                </p:cTn>
                              </p:par>
                            </p:childTnLst>
                          </p:cTn>
                        </p:par>
                        <p:par>
                          <p:cTn id="21" fill="hold" nodeType="afterGroup">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413702"/>
                                        </p:tgtEl>
                                        <p:attrNameLst>
                                          <p:attrName>style.visibility</p:attrName>
                                        </p:attrNameLst>
                                      </p:cBhvr>
                                      <p:to>
                                        <p:strVal val="visible"/>
                                      </p:to>
                                    </p:set>
                                    <p:animEffect transition="in" filter="checkerboard(across)">
                                      <p:cBhvr>
                                        <p:cTn id="24" dur="500"/>
                                        <p:tgtEl>
                                          <p:spTgt spid="413702"/>
                                        </p:tgtEl>
                                      </p:cBhvr>
                                    </p:animEffect>
                                  </p:childTnLst>
                                </p:cTn>
                              </p:par>
                            </p:childTnLst>
                          </p:cTn>
                        </p:par>
                        <p:par>
                          <p:cTn id="25" fill="hold" nodeType="afterGroup">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413703"/>
                                        </p:tgtEl>
                                        <p:attrNameLst>
                                          <p:attrName>style.visibility</p:attrName>
                                        </p:attrNameLst>
                                      </p:cBhvr>
                                      <p:to>
                                        <p:strVal val="visible"/>
                                      </p:to>
                                    </p:set>
                                    <p:animEffect transition="in" filter="checkerboard(across)">
                                      <p:cBhvr>
                                        <p:cTn id="28" dur="500"/>
                                        <p:tgtEl>
                                          <p:spTgt spid="413703"/>
                                        </p:tgtEl>
                                      </p:cBhvr>
                                    </p:animEffect>
                                  </p:childTnLst>
                                </p:cTn>
                              </p:par>
                            </p:childTnLst>
                          </p:cTn>
                        </p:par>
                        <p:par>
                          <p:cTn id="29" fill="hold" nodeType="afterGroup">
                            <p:stCondLst>
                              <p:cond delay="3000"/>
                            </p:stCondLst>
                            <p:childTnLst>
                              <p:par>
                                <p:cTn id="30" presetID="5" presetClass="entr" presetSubtype="10" fill="hold" grpId="0" nodeType="afterEffect">
                                  <p:stCondLst>
                                    <p:cond delay="0"/>
                                  </p:stCondLst>
                                  <p:childTnLst>
                                    <p:set>
                                      <p:cBhvr>
                                        <p:cTn id="31" dur="1" fill="hold">
                                          <p:stCondLst>
                                            <p:cond delay="0"/>
                                          </p:stCondLst>
                                        </p:cTn>
                                        <p:tgtEl>
                                          <p:spTgt spid="413704"/>
                                        </p:tgtEl>
                                        <p:attrNameLst>
                                          <p:attrName>style.visibility</p:attrName>
                                        </p:attrNameLst>
                                      </p:cBhvr>
                                      <p:to>
                                        <p:strVal val="visible"/>
                                      </p:to>
                                    </p:set>
                                    <p:animEffect transition="in" filter="checkerboard(across)">
                                      <p:cBhvr>
                                        <p:cTn id="32" dur="500"/>
                                        <p:tgtEl>
                                          <p:spTgt spid="413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utoUpdateAnimBg="0"/>
      <p:bldP spid="413699" grpId="0" autoUpdateAnimBg="0"/>
      <p:bldP spid="413700" grpId="0" autoUpdateAnimBg="0"/>
      <p:bldP spid="413701" grpId="0" autoUpdateAnimBg="0"/>
      <p:bldP spid="413702" grpId="0" autoUpdateAnimBg="0"/>
      <p:bldP spid="413703" grpId="0" autoUpdateAnimBg="0"/>
      <p:bldP spid="413704"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8cc7645-749b-4509-8ba9-71b282c6b465" xsi:nil="true"/>
    <lcf76f155ced4ddcb4097134ff3c332f xmlns="4a5d58e4-fa2e-4a50-98c9-c9e78b8dc8e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723C8A2D72565F4A8E429A57B28F3D23" ma:contentTypeVersion="14" ma:contentTypeDescription="Crear nuevo documento." ma:contentTypeScope="" ma:versionID="b0603665956db28851aaa04e0544abce">
  <xsd:schema xmlns:xsd="http://www.w3.org/2001/XMLSchema" xmlns:xs="http://www.w3.org/2001/XMLSchema" xmlns:p="http://schemas.microsoft.com/office/2006/metadata/properties" xmlns:ns2="4a5d58e4-fa2e-4a50-98c9-c9e78b8dc8e6" xmlns:ns3="f8cc7645-749b-4509-8ba9-71b282c6b465" targetNamespace="http://schemas.microsoft.com/office/2006/metadata/properties" ma:root="true" ma:fieldsID="1420edb330b0d5005e5d996c7d752dbd" ns2:_="" ns3:_="">
    <xsd:import namespace="4a5d58e4-fa2e-4a50-98c9-c9e78b8dc8e6"/>
    <xsd:import namespace="f8cc7645-749b-4509-8ba9-71b282c6b4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d58e4-fa2e-4a50-98c9-c9e78b8dc8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480f935f-056e-43d0-a9c3-6f0a0280ba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cc7645-749b-4509-8ba9-71b282c6b465"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26590691-0300-4ff9-810a-6aa25acf41cc}" ma:internalName="TaxCatchAll" ma:showField="CatchAllData" ma:web="f8cc7645-749b-4509-8ba9-71b282c6b4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8F8D2A-7A8D-42DA-BEE4-F374FE9722F5}">
  <ds:schemaRefs>
    <ds:schemaRef ds:uri="http://schemas.microsoft.com/office/2006/metadata/properties"/>
    <ds:schemaRef ds:uri="http://schemas.microsoft.com/office/infopath/2007/PartnerControls"/>
    <ds:schemaRef ds:uri="f8cc7645-749b-4509-8ba9-71b282c6b465"/>
    <ds:schemaRef ds:uri="4a5d58e4-fa2e-4a50-98c9-c9e78b8dc8e6"/>
  </ds:schemaRefs>
</ds:datastoreItem>
</file>

<file path=customXml/itemProps2.xml><?xml version="1.0" encoding="utf-8"?>
<ds:datastoreItem xmlns:ds="http://schemas.openxmlformats.org/officeDocument/2006/customXml" ds:itemID="{CCA6A5F5-0E4B-43A3-BA36-2D1D2F3C11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d58e4-fa2e-4a50-98c9-c9e78b8dc8e6"/>
    <ds:schemaRef ds:uri="f8cc7645-749b-4509-8ba9-71b282c6b4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27749F-2FA1-4CE7-845E-BCB9777FB8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Equity</Template>
  <TotalTime>21370</TotalTime>
  <Words>6340</Words>
  <Application>Microsoft Office PowerPoint</Application>
  <PresentationFormat>Presentación en pantalla (4:3)</PresentationFormat>
  <Paragraphs>632</Paragraphs>
  <Slides>83</Slides>
  <Notes>24</Notes>
  <HiddenSlides>0</HiddenSlides>
  <MMClips>0</MMClips>
  <ScaleCrop>false</ScaleCrop>
  <HeadingPairs>
    <vt:vector size="4" baseType="variant">
      <vt:variant>
        <vt:lpstr>Tema</vt:lpstr>
      </vt:variant>
      <vt:variant>
        <vt:i4>4</vt:i4>
      </vt:variant>
      <vt:variant>
        <vt:lpstr>Títulos de diapositiva</vt:lpstr>
      </vt:variant>
      <vt:variant>
        <vt:i4>83</vt:i4>
      </vt:variant>
    </vt:vector>
  </HeadingPairs>
  <TitlesOfParts>
    <vt:vector size="87" baseType="lpstr">
      <vt:lpstr>Equidad</vt:lpstr>
      <vt:lpstr>1_Tema de Office</vt:lpstr>
      <vt:lpstr>Tema de Office</vt:lpstr>
      <vt:lpstr>2_Tema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Pero no todo lo que brilla es oro…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Dimensiones del valor sostenible </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Contenidos de un Reporte Integrado </vt:lpstr>
      <vt:lpstr>Presentación de PowerPoint</vt:lpstr>
      <vt:lpstr>Presentación de PowerPoint</vt:lpstr>
      <vt:lpstr>Descripción de la organización y de su entorno externo</vt:lpstr>
      <vt:lpstr>Gobierno Corporativo</vt:lpstr>
      <vt:lpstr>Modelo de Negocio</vt:lpstr>
      <vt:lpstr>Riesgos y Oportunidades</vt:lpstr>
      <vt:lpstr>Estrategia y asignación de recursos</vt:lpstr>
      <vt:lpstr>Desempeño</vt:lpstr>
      <vt:lpstr>Perspectivas</vt:lpstr>
      <vt:lpstr>Bases de preparación y presentación</vt:lpstr>
      <vt:lpstr>Guía general de presentación de RI</vt:lpstr>
      <vt:lpstr>Guía general de presentación de RI</vt:lpstr>
      <vt:lpstr>Principios y conceptos fundamentales</vt:lpstr>
      <vt:lpstr>Los Contenidos del Reporte Integrado y la Materialidad Dinámica   </vt:lpstr>
      <vt:lpstr>Presentación de PowerPoint</vt:lpstr>
      <vt:lpstr>Presentación de PowerPoint</vt:lpstr>
      <vt:lpstr>Presentación de PowerPoint</vt:lpstr>
      <vt:lpstr>Presentación de PowerPoint</vt:lpstr>
      <vt:lpstr>Presentación de PowerPoint</vt:lpstr>
      <vt:lpstr>Empresas sociales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Rserigou</dc:creator>
  <cp:lastModifiedBy>Lucas Ignacio Utrera</cp:lastModifiedBy>
  <cp:revision>1215</cp:revision>
  <dcterms:created xsi:type="dcterms:W3CDTF">2012-04-08T23:55:47Z</dcterms:created>
  <dcterms:modified xsi:type="dcterms:W3CDTF">2023-06-07T01:32:33Z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0x010100723C8A2D72565F4A8E429A57B28F3D23</vt:lpwstr>
  </property>
  <property fmtid="{D5CDD505-2E9C-101B-9397-08002B2CF9AE}" pid="3" name="MediaServiceImageTags">
    <vt:lpwstr/>
  </property>
</Properties>
</file>